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12192000" cy="6858000"/>
  <p:notesSz cx="12192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691" y="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3C3C3C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 u="sng">
                <a:solidFill>
                  <a:srgbClr val="828282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448055" y="457200"/>
            <a:ext cx="3703320" cy="94615"/>
          </a:xfrm>
          <a:custGeom>
            <a:avLst/>
            <a:gdLst/>
            <a:ahLst/>
            <a:cxnLst/>
            <a:rect l="l" t="t" r="r" b="b"/>
            <a:pathLst>
              <a:path w="3703320" h="94615">
                <a:moveTo>
                  <a:pt x="3703320" y="0"/>
                </a:moveTo>
                <a:lnTo>
                  <a:pt x="0" y="0"/>
                </a:lnTo>
                <a:lnTo>
                  <a:pt x="0" y="94487"/>
                </a:lnTo>
                <a:lnTo>
                  <a:pt x="3703320" y="94487"/>
                </a:lnTo>
                <a:lnTo>
                  <a:pt x="3703320" y="0"/>
                </a:lnTo>
                <a:close/>
              </a:path>
            </a:pathLst>
          </a:custGeom>
          <a:solidFill>
            <a:srgbClr val="1A31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8040623" y="454151"/>
            <a:ext cx="3703320" cy="97790"/>
          </a:xfrm>
          <a:custGeom>
            <a:avLst/>
            <a:gdLst/>
            <a:ahLst/>
            <a:cxnLst/>
            <a:rect l="l" t="t" r="r" b="b"/>
            <a:pathLst>
              <a:path w="3703320" h="97790">
                <a:moveTo>
                  <a:pt x="3703320" y="0"/>
                </a:moveTo>
                <a:lnTo>
                  <a:pt x="0" y="0"/>
                </a:lnTo>
                <a:lnTo>
                  <a:pt x="0" y="97536"/>
                </a:lnTo>
                <a:lnTo>
                  <a:pt x="3703320" y="97536"/>
                </a:lnTo>
                <a:lnTo>
                  <a:pt x="3703320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4242815" y="457200"/>
            <a:ext cx="3703320" cy="91440"/>
          </a:xfrm>
          <a:custGeom>
            <a:avLst/>
            <a:gdLst/>
            <a:ahLst/>
            <a:cxnLst/>
            <a:rect l="l" t="t" r="r" b="b"/>
            <a:pathLst>
              <a:path w="3703320" h="91440">
                <a:moveTo>
                  <a:pt x="3703320" y="0"/>
                </a:moveTo>
                <a:lnTo>
                  <a:pt x="0" y="0"/>
                </a:lnTo>
                <a:lnTo>
                  <a:pt x="0" y="91439"/>
                </a:lnTo>
                <a:lnTo>
                  <a:pt x="3703320" y="91439"/>
                </a:lnTo>
                <a:lnTo>
                  <a:pt x="3703320" y="0"/>
                </a:lnTo>
                <a:close/>
              </a:path>
            </a:pathLst>
          </a:custGeom>
          <a:solidFill>
            <a:srgbClr val="4590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448055" y="5141976"/>
            <a:ext cx="11299190" cy="1274445"/>
          </a:xfrm>
          <a:custGeom>
            <a:avLst/>
            <a:gdLst/>
            <a:ahLst/>
            <a:cxnLst/>
            <a:rect l="l" t="t" r="r" b="b"/>
            <a:pathLst>
              <a:path w="11299190" h="1274445">
                <a:moveTo>
                  <a:pt x="11298936" y="0"/>
                </a:moveTo>
                <a:lnTo>
                  <a:pt x="0" y="0"/>
                </a:lnTo>
                <a:lnTo>
                  <a:pt x="0" y="1274064"/>
                </a:lnTo>
                <a:lnTo>
                  <a:pt x="11298936" y="1274064"/>
                </a:lnTo>
                <a:lnTo>
                  <a:pt x="11298936" y="0"/>
                </a:lnTo>
                <a:close/>
              </a:path>
            </a:pathLst>
          </a:custGeom>
          <a:solidFill>
            <a:srgbClr val="1A31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3C3C3C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69416" y="1651761"/>
            <a:ext cx="4219575" cy="3464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0" i="0">
                <a:solidFill>
                  <a:schemeClr val="tx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448055" y="457200"/>
            <a:ext cx="3703320" cy="94615"/>
          </a:xfrm>
          <a:custGeom>
            <a:avLst/>
            <a:gdLst/>
            <a:ahLst/>
            <a:cxnLst/>
            <a:rect l="l" t="t" r="r" b="b"/>
            <a:pathLst>
              <a:path w="3703320" h="94615">
                <a:moveTo>
                  <a:pt x="3703320" y="0"/>
                </a:moveTo>
                <a:lnTo>
                  <a:pt x="0" y="0"/>
                </a:lnTo>
                <a:lnTo>
                  <a:pt x="0" y="94487"/>
                </a:lnTo>
                <a:lnTo>
                  <a:pt x="3703320" y="94487"/>
                </a:lnTo>
                <a:lnTo>
                  <a:pt x="3703320" y="0"/>
                </a:lnTo>
                <a:close/>
              </a:path>
            </a:pathLst>
          </a:custGeom>
          <a:solidFill>
            <a:srgbClr val="1A31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8040623" y="454151"/>
            <a:ext cx="3703320" cy="97790"/>
          </a:xfrm>
          <a:custGeom>
            <a:avLst/>
            <a:gdLst/>
            <a:ahLst/>
            <a:cxnLst/>
            <a:rect l="l" t="t" r="r" b="b"/>
            <a:pathLst>
              <a:path w="3703320" h="97790">
                <a:moveTo>
                  <a:pt x="3703320" y="0"/>
                </a:moveTo>
                <a:lnTo>
                  <a:pt x="0" y="0"/>
                </a:lnTo>
                <a:lnTo>
                  <a:pt x="0" y="97536"/>
                </a:lnTo>
                <a:lnTo>
                  <a:pt x="3703320" y="97536"/>
                </a:lnTo>
                <a:lnTo>
                  <a:pt x="3703320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4242815" y="457200"/>
            <a:ext cx="3703320" cy="91440"/>
          </a:xfrm>
          <a:custGeom>
            <a:avLst/>
            <a:gdLst/>
            <a:ahLst/>
            <a:cxnLst/>
            <a:rect l="l" t="t" r="r" b="b"/>
            <a:pathLst>
              <a:path w="3703320" h="91440">
                <a:moveTo>
                  <a:pt x="3703320" y="0"/>
                </a:moveTo>
                <a:lnTo>
                  <a:pt x="0" y="0"/>
                </a:lnTo>
                <a:lnTo>
                  <a:pt x="0" y="91439"/>
                </a:lnTo>
                <a:lnTo>
                  <a:pt x="3703320" y="91439"/>
                </a:lnTo>
                <a:lnTo>
                  <a:pt x="3703320" y="0"/>
                </a:lnTo>
                <a:close/>
              </a:path>
            </a:pathLst>
          </a:custGeom>
          <a:solidFill>
            <a:srgbClr val="4590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448055" y="3084576"/>
            <a:ext cx="11262360" cy="3307079"/>
          </a:xfrm>
          <a:custGeom>
            <a:avLst/>
            <a:gdLst/>
            <a:ahLst/>
            <a:cxnLst/>
            <a:rect l="l" t="t" r="r" b="b"/>
            <a:pathLst>
              <a:path w="11262360" h="3307079">
                <a:moveTo>
                  <a:pt x="11262360" y="0"/>
                </a:moveTo>
                <a:lnTo>
                  <a:pt x="0" y="0"/>
                </a:lnTo>
                <a:lnTo>
                  <a:pt x="0" y="3307079"/>
                </a:lnTo>
                <a:lnTo>
                  <a:pt x="11262360" y="3307079"/>
                </a:lnTo>
                <a:lnTo>
                  <a:pt x="11262360" y="0"/>
                </a:lnTo>
                <a:close/>
              </a:path>
            </a:pathLst>
          </a:custGeom>
          <a:solidFill>
            <a:srgbClr val="1A31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rgbClr val="3C3C3C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448055" y="457200"/>
            <a:ext cx="3703320" cy="94615"/>
          </a:xfrm>
          <a:custGeom>
            <a:avLst/>
            <a:gdLst/>
            <a:ahLst/>
            <a:cxnLst/>
            <a:rect l="l" t="t" r="r" b="b"/>
            <a:pathLst>
              <a:path w="3703320" h="94615">
                <a:moveTo>
                  <a:pt x="3703320" y="0"/>
                </a:moveTo>
                <a:lnTo>
                  <a:pt x="0" y="0"/>
                </a:lnTo>
                <a:lnTo>
                  <a:pt x="0" y="94487"/>
                </a:lnTo>
                <a:lnTo>
                  <a:pt x="3703320" y="94487"/>
                </a:lnTo>
                <a:lnTo>
                  <a:pt x="3703320" y="0"/>
                </a:lnTo>
                <a:close/>
              </a:path>
            </a:pathLst>
          </a:custGeom>
          <a:solidFill>
            <a:srgbClr val="1A31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8040623" y="454151"/>
            <a:ext cx="3703320" cy="97790"/>
          </a:xfrm>
          <a:custGeom>
            <a:avLst/>
            <a:gdLst/>
            <a:ahLst/>
            <a:cxnLst/>
            <a:rect l="l" t="t" r="r" b="b"/>
            <a:pathLst>
              <a:path w="3703320" h="97790">
                <a:moveTo>
                  <a:pt x="3703320" y="0"/>
                </a:moveTo>
                <a:lnTo>
                  <a:pt x="0" y="0"/>
                </a:lnTo>
                <a:lnTo>
                  <a:pt x="0" y="97536"/>
                </a:lnTo>
                <a:lnTo>
                  <a:pt x="3703320" y="97536"/>
                </a:lnTo>
                <a:lnTo>
                  <a:pt x="3703320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4242815" y="457200"/>
            <a:ext cx="3703320" cy="91440"/>
          </a:xfrm>
          <a:custGeom>
            <a:avLst/>
            <a:gdLst/>
            <a:ahLst/>
            <a:cxnLst/>
            <a:rect l="l" t="t" r="r" b="b"/>
            <a:pathLst>
              <a:path w="3703320" h="91440">
                <a:moveTo>
                  <a:pt x="3703320" y="0"/>
                </a:moveTo>
                <a:lnTo>
                  <a:pt x="0" y="0"/>
                </a:lnTo>
                <a:lnTo>
                  <a:pt x="0" y="91439"/>
                </a:lnTo>
                <a:lnTo>
                  <a:pt x="3703320" y="91439"/>
                </a:lnTo>
                <a:lnTo>
                  <a:pt x="3703320" y="0"/>
                </a:lnTo>
                <a:close/>
              </a:path>
            </a:pathLst>
          </a:custGeom>
          <a:solidFill>
            <a:srgbClr val="4590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9993" y="2346894"/>
            <a:ext cx="10164445" cy="12757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0" i="0">
                <a:solidFill>
                  <a:srgbClr val="3C3C3C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44371" y="2601048"/>
            <a:ext cx="10303256" cy="35579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 u="sng">
                <a:solidFill>
                  <a:srgbClr val="828282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10" Type="http://schemas.openxmlformats.org/officeDocument/2006/relationships/image" Target="../media/image22.jpg"/><Relationship Id="rId4" Type="http://schemas.openxmlformats.org/officeDocument/2006/relationships/image" Target="../media/image16.png"/><Relationship Id="rId9" Type="http://schemas.openxmlformats.org/officeDocument/2006/relationships/image" Target="../media/image21.jp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9.jpg"/><Relationship Id="rId7" Type="http://schemas.openxmlformats.org/officeDocument/2006/relationships/image" Target="../media/image25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11" Type="http://schemas.openxmlformats.org/officeDocument/2006/relationships/image" Target="../media/image29.jpg"/><Relationship Id="rId5" Type="http://schemas.openxmlformats.org/officeDocument/2006/relationships/image" Target="../media/image23.jpg"/><Relationship Id="rId10" Type="http://schemas.openxmlformats.org/officeDocument/2006/relationships/image" Target="../media/image28.jpg"/><Relationship Id="rId4" Type="http://schemas.openxmlformats.org/officeDocument/2006/relationships/image" Target="../media/image17.jpg"/><Relationship Id="rId9" Type="http://schemas.openxmlformats.org/officeDocument/2006/relationships/image" Target="../media/image27.jp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g"/><Relationship Id="rId5" Type="http://schemas.openxmlformats.org/officeDocument/2006/relationships/image" Target="../media/image22.jpg"/><Relationship Id="rId10" Type="http://schemas.openxmlformats.org/officeDocument/2006/relationships/image" Target="../media/image24.png"/><Relationship Id="rId4" Type="http://schemas.openxmlformats.org/officeDocument/2006/relationships/image" Target="../media/image20.png"/><Relationship Id="rId9" Type="http://schemas.openxmlformats.org/officeDocument/2006/relationships/image" Target="../media/image17.jp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i.gov.md/sites/default/files/Ordin%20MEI%20nr%20130%20din%2023%20mai%202019%20instituire%20Comisia%20NAS.pdf" TargetMode="External"/><Relationship Id="rId2" Type="http://schemas.openxmlformats.org/officeDocument/2006/relationships/hyperlink" Target="http://lex.justice.md/index.php?action=view&amp;view=doc&amp;lang=1&amp;id=378430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antreprenoriatsocial.md/media/files/anexa%20nr_2_1_1165.docx" TargetMode="External"/><Relationship Id="rId2" Type="http://schemas.openxmlformats.org/officeDocument/2006/relationships/hyperlink" Target="http://mec.gov.md/sites/default/files/cerere_model_atribuire_sau_prelungire_statut.doc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ntreprenoriatsocial.md/media/files/anexa%20nr_2_2_1165.doc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27577" y="3145758"/>
            <a:ext cx="6483183" cy="324349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57201" y="1647046"/>
            <a:ext cx="11430000" cy="1347163"/>
          </a:xfrm>
          <a:prstGeom prst="rect">
            <a:avLst/>
          </a:prstGeom>
        </p:spPr>
        <p:txBody>
          <a:bodyPr vert="horz" wrap="square" lIns="0" tIns="23685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864"/>
              </a:spcBef>
            </a:pPr>
            <a:r>
              <a:rPr sz="3600" spc="130" dirty="0">
                <a:solidFill>
                  <a:srgbClr val="122C9A"/>
                </a:solidFill>
              </a:rPr>
              <a:t>FINANTE</a:t>
            </a:r>
            <a:r>
              <a:rPr sz="3600" spc="-110" dirty="0">
                <a:solidFill>
                  <a:srgbClr val="122C9A"/>
                </a:solidFill>
              </a:rPr>
              <a:t> </a:t>
            </a:r>
            <a:r>
              <a:rPr sz="3600" spc="120" dirty="0">
                <a:solidFill>
                  <a:srgbClr val="122C9A"/>
                </a:solidFill>
              </a:rPr>
              <a:t>SOCIALE</a:t>
            </a:r>
            <a:r>
              <a:rPr sz="3600" spc="-90" dirty="0">
                <a:solidFill>
                  <a:srgbClr val="122C9A"/>
                </a:solidFill>
              </a:rPr>
              <a:t> SI</a:t>
            </a:r>
            <a:r>
              <a:rPr sz="3600" spc="-130" dirty="0">
                <a:solidFill>
                  <a:srgbClr val="122C9A"/>
                </a:solidFill>
              </a:rPr>
              <a:t> </a:t>
            </a:r>
            <a:r>
              <a:rPr sz="3600" spc="15" dirty="0">
                <a:solidFill>
                  <a:srgbClr val="122C9A"/>
                </a:solidFill>
              </a:rPr>
              <a:t>INVESTITII</a:t>
            </a:r>
            <a:r>
              <a:rPr sz="3600" spc="-150" dirty="0">
                <a:solidFill>
                  <a:srgbClr val="122C9A"/>
                </a:solidFill>
              </a:rPr>
              <a:t> </a:t>
            </a:r>
            <a:r>
              <a:rPr sz="3600" spc="185" dirty="0">
                <a:solidFill>
                  <a:srgbClr val="122C9A"/>
                </a:solidFill>
              </a:rPr>
              <a:t>DE</a:t>
            </a:r>
            <a:r>
              <a:rPr sz="3600" spc="-105" dirty="0">
                <a:solidFill>
                  <a:srgbClr val="122C9A"/>
                </a:solidFill>
              </a:rPr>
              <a:t> </a:t>
            </a:r>
            <a:r>
              <a:rPr sz="3600" spc="50" dirty="0">
                <a:solidFill>
                  <a:srgbClr val="122C9A"/>
                </a:solidFill>
              </a:rPr>
              <a:t>IMPACT</a:t>
            </a:r>
            <a:r>
              <a:rPr lang="ro-RO" sz="3600" spc="50" dirty="0">
                <a:solidFill>
                  <a:srgbClr val="122C9A"/>
                </a:solidFill>
              </a:rPr>
              <a:t> ÎN CADRUL ÎNTREPRINDERILOR SOCIALE</a:t>
            </a:r>
            <a:endParaRPr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8912" y="615695"/>
            <a:ext cx="11311255" cy="1188720"/>
          </a:xfrm>
          <a:prstGeom prst="rect">
            <a:avLst/>
          </a:prstGeom>
          <a:solidFill>
            <a:srgbClr val="1A315F"/>
          </a:solidFill>
        </p:spPr>
        <p:txBody>
          <a:bodyPr vert="horz" wrap="square" lIns="0" tIns="6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4200">
              <a:latin typeface="Times New Roman"/>
              <a:cs typeface="Times New Roman"/>
            </a:endParaRPr>
          </a:p>
          <a:p>
            <a:pPr marL="233679">
              <a:lnSpc>
                <a:spcPct val="100000"/>
              </a:lnSpc>
            </a:pPr>
            <a:r>
              <a:rPr sz="2800" spc="90" dirty="0">
                <a:solidFill>
                  <a:srgbClr val="FFFFFF"/>
                </a:solidFill>
              </a:rPr>
              <a:t>MĂSURI</a:t>
            </a:r>
            <a:r>
              <a:rPr sz="2800" spc="-125" dirty="0">
                <a:solidFill>
                  <a:srgbClr val="FFFFFF"/>
                </a:solidFill>
              </a:rPr>
              <a:t> </a:t>
            </a:r>
            <a:r>
              <a:rPr sz="2800" spc="145" dirty="0">
                <a:solidFill>
                  <a:srgbClr val="FFFFFF"/>
                </a:solidFill>
              </a:rPr>
              <a:t>DE</a:t>
            </a:r>
            <a:r>
              <a:rPr sz="2800" spc="-95" dirty="0">
                <a:solidFill>
                  <a:srgbClr val="FFFFFF"/>
                </a:solidFill>
              </a:rPr>
              <a:t> </a:t>
            </a:r>
            <a:r>
              <a:rPr sz="2800" spc="-75" dirty="0">
                <a:solidFill>
                  <a:srgbClr val="FFFFFF"/>
                </a:solidFill>
              </a:rPr>
              <a:t>SPRIJIN</a:t>
            </a:r>
            <a:r>
              <a:rPr sz="2800" spc="-120" dirty="0">
                <a:solidFill>
                  <a:srgbClr val="FFFFFF"/>
                </a:solidFill>
              </a:rPr>
              <a:t> </a:t>
            </a:r>
            <a:r>
              <a:rPr sz="2800" spc="-70" dirty="0">
                <a:solidFill>
                  <a:srgbClr val="FFFFFF"/>
                </a:solidFill>
              </a:rPr>
              <a:t>ŞI</a:t>
            </a:r>
            <a:r>
              <a:rPr sz="2800" spc="-95" dirty="0">
                <a:solidFill>
                  <a:srgbClr val="FFFFFF"/>
                </a:solidFill>
              </a:rPr>
              <a:t> </a:t>
            </a:r>
            <a:r>
              <a:rPr sz="2800" spc="65" dirty="0">
                <a:solidFill>
                  <a:srgbClr val="FFFFFF"/>
                </a:solidFill>
              </a:rPr>
              <a:t>ÎNCURAJARE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1330833" y="2260472"/>
            <a:ext cx="9916160" cy="3834129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16865" marR="509270" indent="-304800">
              <a:lnSpc>
                <a:spcPct val="101099"/>
              </a:lnSpc>
              <a:spcBef>
                <a:spcPts val="7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consiliere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gratuită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din partea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autorită</a:t>
            </a:r>
            <a:r>
              <a:rPr sz="1800" spc="-8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ilor </a:t>
            </a:r>
            <a:r>
              <a:rPr sz="1800" spc="-65" dirty="0">
                <a:solidFill>
                  <a:srgbClr val="3C3C3C"/>
                </a:solidFill>
                <a:latin typeface="Calibri"/>
                <a:cs typeface="Calibri"/>
              </a:rPr>
              <a:t>ș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i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institu</a:t>
            </a:r>
            <a:r>
              <a:rPr sz="1800" spc="-8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iilor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publice </a:t>
            </a:r>
            <a:r>
              <a:rPr sz="1800" spc="-165" dirty="0">
                <a:solidFill>
                  <a:srgbClr val="3C3C3C"/>
                </a:solidFill>
                <a:latin typeface="Trebuchet MS"/>
                <a:cs typeface="Trebuchet MS"/>
              </a:rPr>
              <a:t>la</a:t>
            </a:r>
            <a:r>
              <a:rPr sz="1800" spc="-1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constituirea </a:t>
            </a:r>
            <a:r>
              <a:rPr sz="1800" spc="-155" dirty="0">
                <a:solidFill>
                  <a:srgbClr val="3C3C3C"/>
                </a:solidFill>
                <a:latin typeface="Trebuchet MS"/>
                <a:cs typeface="Trebuchet MS"/>
              </a:rPr>
              <a:t>şi/sau</a:t>
            </a:r>
            <a:r>
              <a:rPr sz="1800" spc="-1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65" dirty="0">
                <a:solidFill>
                  <a:srgbClr val="3C3C3C"/>
                </a:solidFill>
                <a:latin typeface="Trebuchet MS"/>
                <a:cs typeface="Trebuchet MS"/>
              </a:rPr>
              <a:t>la</a:t>
            </a:r>
            <a:r>
              <a:rPr sz="1800" spc="-1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dezvoltarea </a:t>
            </a:r>
            <a:r>
              <a:rPr sz="1800" spc="-5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45" dirty="0">
                <a:solidFill>
                  <a:srgbClr val="3C3C3C"/>
                </a:solidFill>
                <a:latin typeface="Trebuchet MS"/>
                <a:cs typeface="Trebuchet MS"/>
              </a:rPr>
              <a:t>afacerii;</a:t>
            </a:r>
            <a:endParaRPr sz="1800">
              <a:latin typeface="Trebuchet MS"/>
              <a:cs typeface="Trebuchet MS"/>
            </a:endParaRPr>
          </a:p>
          <a:p>
            <a:pPr marL="317500" indent="-304800">
              <a:lnSpc>
                <a:spcPct val="100000"/>
              </a:lnSpc>
              <a:spcBef>
                <a:spcPts val="103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dreptul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participare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65" dirty="0">
                <a:solidFill>
                  <a:srgbClr val="3C3C3C"/>
                </a:solidFill>
                <a:latin typeface="Trebuchet MS"/>
                <a:cs typeface="Trebuchet MS"/>
              </a:rPr>
              <a:t>la</a:t>
            </a:r>
            <a:r>
              <a:rPr sz="1800" spc="-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procedurile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atribuire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8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contractelor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achiziţii</a:t>
            </a:r>
            <a:r>
              <a:rPr sz="1800" spc="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publice;</a:t>
            </a:r>
            <a:endParaRPr sz="1800">
              <a:latin typeface="Trebuchet MS"/>
              <a:cs typeface="Trebuchet MS"/>
            </a:endParaRPr>
          </a:p>
          <a:p>
            <a:pPr marL="317500" indent="-304800">
              <a:lnSpc>
                <a:spcPct val="100000"/>
              </a:lnSpc>
              <a:spcBef>
                <a:spcPts val="1030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spc="-26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-200" dirty="0">
                <a:solidFill>
                  <a:srgbClr val="3C3C3C"/>
                </a:solidFill>
                <a:latin typeface="Trebuchet MS"/>
                <a:cs typeface="Trebuchet MS"/>
              </a:rPr>
              <a:t>j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800" spc="1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d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stat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800" spc="1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nte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med</a:t>
            </a:r>
            <a:r>
              <a:rPr sz="1800" spc="-7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800" spc="-140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10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grame</a:t>
            </a:r>
            <a:r>
              <a:rPr sz="1800" spc="-155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10" dirty="0">
                <a:solidFill>
                  <a:srgbClr val="3C3C3C"/>
                </a:solidFill>
                <a:latin typeface="Trebuchet MS"/>
                <a:cs typeface="Trebuchet MS"/>
              </a:rPr>
              <a:t>or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d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tat</a:t>
            </a:r>
            <a:r>
              <a:rPr sz="1800" spc="-250" dirty="0">
                <a:solidFill>
                  <a:srgbClr val="3C3C3C"/>
                </a:solidFill>
                <a:latin typeface="Trebuchet MS"/>
                <a:cs typeface="Trebuchet MS"/>
              </a:rPr>
              <a:t>;</a:t>
            </a:r>
            <a:endParaRPr sz="1800">
              <a:latin typeface="Trebuchet MS"/>
              <a:cs typeface="Trebuchet MS"/>
            </a:endParaRPr>
          </a:p>
          <a:p>
            <a:pPr marL="317500" indent="-304800">
              <a:lnSpc>
                <a:spcPts val="2150"/>
              </a:lnSpc>
              <a:spcBef>
                <a:spcPts val="103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atribuirea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unor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spaţii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55" dirty="0">
                <a:solidFill>
                  <a:srgbClr val="3C3C3C"/>
                </a:solidFill>
                <a:latin typeface="Trebuchet MS"/>
                <a:cs typeface="Trebuchet MS"/>
              </a:rPr>
              <a:t>şi/sau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terenuri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60" dirty="0">
                <a:solidFill>
                  <a:srgbClr val="3C3C3C"/>
                </a:solidFill>
                <a:latin typeface="Trebuchet MS"/>
                <a:cs typeface="Trebuchet MS"/>
              </a:rPr>
              <a:t>aflate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în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proprietatea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publică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8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unităţilor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administrativ-teritoriale,</a:t>
            </a:r>
            <a:r>
              <a:rPr sz="1800" spc="-1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în</a:t>
            </a:r>
            <a:endParaRPr sz="1800">
              <a:latin typeface="Trebuchet MS"/>
              <a:cs typeface="Trebuchet MS"/>
            </a:endParaRPr>
          </a:p>
          <a:p>
            <a:pPr marR="5080" algn="r">
              <a:lnSpc>
                <a:spcPts val="2150"/>
              </a:lnSpc>
            </a:pP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scopul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desfăşurării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activităţilor</a:t>
            </a:r>
            <a:r>
              <a:rPr sz="1800" spc="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pentru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care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le-a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fost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atribuit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statutul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întreprindere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socială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inser</a:t>
            </a:r>
            <a:r>
              <a:rPr sz="1800" spc="-9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ie;</a:t>
            </a:r>
            <a:endParaRPr sz="1800">
              <a:latin typeface="Trebuchet MS"/>
              <a:cs typeface="Trebuchet MS"/>
            </a:endParaRPr>
          </a:p>
          <a:p>
            <a:pPr marL="304165" marR="5080" indent="-304165" algn="r">
              <a:lnSpc>
                <a:spcPts val="2150"/>
              </a:lnSpc>
              <a:spcBef>
                <a:spcPts val="1060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04165" algn="l"/>
                <a:tab pos="317500" algn="l"/>
              </a:tabLst>
            </a:pP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sprijin</a:t>
            </a:r>
            <a:r>
              <a:rPr sz="18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în</a:t>
            </a:r>
            <a:r>
              <a:rPr sz="1800" spc="-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promovarea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produselor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realizate</a:t>
            </a:r>
            <a:r>
              <a:rPr sz="1800" spc="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55" dirty="0">
                <a:solidFill>
                  <a:srgbClr val="3C3C3C"/>
                </a:solidFill>
                <a:latin typeface="Trebuchet MS"/>
                <a:cs typeface="Trebuchet MS"/>
              </a:rPr>
              <a:t>şi/sau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furnizate,</a:t>
            </a:r>
            <a:r>
              <a:rPr sz="1800" spc="-2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serviciilor</a:t>
            </a:r>
            <a:r>
              <a:rPr sz="1800" spc="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prestate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ori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lucrărilor</a:t>
            </a:r>
            <a:r>
              <a:rPr sz="1800" spc="-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executate</a:t>
            </a:r>
            <a:r>
              <a:rPr sz="18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în</a:t>
            </a:r>
            <a:endParaRPr sz="1800">
              <a:latin typeface="Trebuchet MS"/>
              <a:cs typeface="Trebuchet MS"/>
            </a:endParaRPr>
          </a:p>
          <a:p>
            <a:pPr marL="316865">
              <a:lnSpc>
                <a:spcPts val="2150"/>
              </a:lnSpc>
            </a:pP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cadrul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comunită</a:t>
            </a:r>
            <a:r>
              <a:rPr sz="1800" spc="-114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ii,</a:t>
            </a:r>
            <a:r>
              <a:rPr sz="1800" spc="-18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precum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şi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în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identificarea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unor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pieţe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desfacere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pentru </a:t>
            </a:r>
            <a:r>
              <a:rPr sz="1800" spc="-140" dirty="0">
                <a:solidFill>
                  <a:srgbClr val="3C3C3C"/>
                </a:solidFill>
                <a:latin typeface="Trebuchet MS"/>
                <a:cs typeface="Trebuchet MS"/>
              </a:rPr>
              <a:t>acestea;</a:t>
            </a:r>
            <a:endParaRPr sz="1800">
              <a:latin typeface="Trebuchet MS"/>
              <a:cs typeface="Trebuchet MS"/>
            </a:endParaRPr>
          </a:p>
          <a:p>
            <a:pPr marL="317500" indent="-304800">
              <a:lnSpc>
                <a:spcPct val="100000"/>
              </a:lnSpc>
              <a:spcBef>
                <a:spcPts val="1060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sprijin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în</a:t>
            </a:r>
            <a:r>
              <a:rPr sz="18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promovarea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turismului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şi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activităţilor</a:t>
            </a:r>
            <a:r>
              <a:rPr sz="1800" spc="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conexe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acestuia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prin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valorificarea</a:t>
            </a:r>
            <a:r>
              <a:rPr sz="1800" spc="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patrimoniului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0" dirty="0">
                <a:solidFill>
                  <a:srgbClr val="3C3C3C"/>
                </a:solidFill>
                <a:latin typeface="Trebuchet MS"/>
                <a:cs typeface="Trebuchet MS"/>
              </a:rPr>
              <a:t>istoric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şi</a:t>
            </a:r>
            <a:endParaRPr sz="1800">
              <a:latin typeface="Trebuchet MS"/>
              <a:cs typeface="Trebuchet MS"/>
            </a:endParaRPr>
          </a:p>
          <a:p>
            <a:pPr marL="316865">
              <a:lnSpc>
                <a:spcPct val="100000"/>
              </a:lnSpc>
            </a:pP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cu</a:t>
            </a:r>
            <a:r>
              <a:rPr sz="1800" spc="-155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800" spc="1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60" dirty="0">
                <a:solidFill>
                  <a:srgbClr val="3C3C3C"/>
                </a:solidFill>
                <a:latin typeface="Trebuchet MS"/>
                <a:cs typeface="Trebuchet MS"/>
              </a:rPr>
              <a:t>al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55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10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800" spc="-165" dirty="0">
                <a:solidFill>
                  <a:srgbClr val="3C3C3C"/>
                </a:solidFill>
                <a:latin typeface="Trebuchet MS"/>
                <a:cs typeface="Trebuchet MS"/>
              </a:rPr>
              <a:t>ca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250" dirty="0">
                <a:solidFill>
                  <a:srgbClr val="3C3C3C"/>
                </a:solidFill>
                <a:latin typeface="Trebuchet MS"/>
                <a:cs typeface="Trebuchet MS"/>
              </a:rPr>
              <a:t>;</a:t>
            </a:r>
            <a:endParaRPr sz="1800">
              <a:latin typeface="Trebuchet MS"/>
              <a:cs typeface="Trebuchet MS"/>
            </a:endParaRPr>
          </a:p>
          <a:p>
            <a:pPr marL="317500" indent="-304800">
              <a:lnSpc>
                <a:spcPct val="100000"/>
              </a:lnSpc>
              <a:spcBef>
                <a:spcPts val="1030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spc="-145" dirty="0">
                <a:solidFill>
                  <a:srgbClr val="3C3C3C"/>
                </a:solidFill>
                <a:latin typeface="Trebuchet MS"/>
                <a:cs typeface="Trebuchet MS"/>
              </a:rPr>
              <a:t>alte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45" dirty="0">
                <a:solidFill>
                  <a:srgbClr val="3C3C3C"/>
                </a:solidFill>
                <a:latin typeface="Trebuchet MS"/>
                <a:cs typeface="Trebuchet MS"/>
              </a:rPr>
              <a:t>facilităţi</a:t>
            </a:r>
            <a:r>
              <a:rPr sz="1800" spc="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şi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scutiri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taxe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 şi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impozite,</a:t>
            </a:r>
            <a:r>
              <a:rPr sz="1800" spc="-2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acordate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autorităţile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administraţiei</a:t>
            </a:r>
            <a:r>
              <a:rPr sz="18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publice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locale.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38912" y="615695"/>
            <a:ext cx="11311255" cy="6209030"/>
            <a:chOff x="438912" y="615695"/>
            <a:chExt cx="11311255" cy="6209030"/>
          </a:xfrm>
        </p:grpSpPr>
        <p:sp>
          <p:nvSpPr>
            <p:cNvPr id="3" name="object 3"/>
            <p:cNvSpPr/>
            <p:nvPr/>
          </p:nvSpPr>
          <p:spPr>
            <a:xfrm>
              <a:off x="438912" y="615695"/>
              <a:ext cx="11311255" cy="1188720"/>
            </a:xfrm>
            <a:custGeom>
              <a:avLst/>
              <a:gdLst/>
              <a:ahLst/>
              <a:cxnLst/>
              <a:rect l="l" t="t" r="r" b="b"/>
              <a:pathLst>
                <a:path w="11311255" h="1188720">
                  <a:moveTo>
                    <a:pt x="11311128" y="0"/>
                  </a:moveTo>
                  <a:lnTo>
                    <a:pt x="0" y="0"/>
                  </a:lnTo>
                  <a:lnTo>
                    <a:pt x="0" y="1188719"/>
                  </a:lnTo>
                  <a:lnTo>
                    <a:pt x="11311128" y="1188719"/>
                  </a:lnTo>
                  <a:lnTo>
                    <a:pt x="11311128" y="0"/>
                  </a:lnTo>
                  <a:close/>
                </a:path>
              </a:pathLst>
            </a:custGeom>
            <a:solidFill>
              <a:srgbClr val="1A31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88136" y="923543"/>
              <a:ext cx="5431536" cy="339242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55208" y="3428998"/>
              <a:ext cx="5431536" cy="3395472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77912" y="658367"/>
              <a:ext cx="2819400" cy="277063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27888" y="4831080"/>
              <a:ext cx="4538472" cy="1725168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8912" y="615695"/>
            <a:ext cx="11311255" cy="1188720"/>
          </a:xfrm>
          <a:prstGeom prst="rect">
            <a:avLst/>
          </a:prstGeom>
          <a:solidFill>
            <a:srgbClr val="1A315F"/>
          </a:solidFill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4150">
              <a:latin typeface="Times New Roman"/>
              <a:cs typeface="Times New Roman"/>
            </a:endParaRPr>
          </a:p>
          <a:p>
            <a:pPr marL="233679">
              <a:lnSpc>
                <a:spcPct val="100000"/>
              </a:lnSpc>
            </a:pPr>
            <a:r>
              <a:rPr sz="2800" spc="150" dirty="0">
                <a:solidFill>
                  <a:srgbClr val="FFFFFF"/>
                </a:solidFill>
                <a:latin typeface="Trebuchet MS"/>
                <a:cs typeface="Trebuchet MS"/>
              </a:rPr>
              <a:t>CONCEPTE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6700"/>
              </a:lnSpc>
              <a:spcBef>
                <a:spcPts val="100"/>
              </a:spcBef>
            </a:pPr>
            <a:r>
              <a:rPr spc="-114" dirty="0"/>
              <a:t>Antreprenoriat</a:t>
            </a:r>
            <a:r>
              <a:rPr spc="-30" dirty="0"/>
              <a:t> </a:t>
            </a:r>
            <a:r>
              <a:rPr spc="-155" dirty="0"/>
              <a:t>social</a:t>
            </a:r>
            <a:r>
              <a:rPr spc="-70" dirty="0"/>
              <a:t> </a:t>
            </a:r>
            <a:r>
              <a:rPr spc="-245" dirty="0"/>
              <a:t>&amp;</a:t>
            </a:r>
            <a:r>
              <a:rPr spc="-65" dirty="0"/>
              <a:t> </a:t>
            </a:r>
            <a:r>
              <a:rPr spc="-165" dirty="0"/>
              <a:t>responsabilitate</a:t>
            </a:r>
            <a:r>
              <a:rPr spc="-25" dirty="0"/>
              <a:t> </a:t>
            </a:r>
            <a:r>
              <a:rPr spc="-155" dirty="0"/>
              <a:t>social</a:t>
            </a:r>
            <a:r>
              <a:rPr spc="-70" dirty="0"/>
              <a:t> </a:t>
            </a:r>
            <a:r>
              <a:rPr spc="-125" dirty="0"/>
              <a:t>corporatistă</a:t>
            </a:r>
            <a:r>
              <a:rPr spc="-65" dirty="0"/>
              <a:t> </a:t>
            </a:r>
            <a:r>
              <a:rPr spc="10" dirty="0"/>
              <a:t>(CSR) </a:t>
            </a:r>
            <a:r>
              <a:rPr spc="-885" dirty="0"/>
              <a:t> </a:t>
            </a:r>
            <a:r>
              <a:rPr spc="-75" dirty="0"/>
              <a:t>P</a:t>
            </a:r>
            <a:r>
              <a:rPr spc="-130" dirty="0"/>
              <a:t>r</a:t>
            </a:r>
            <a:r>
              <a:rPr spc="-195" dirty="0"/>
              <a:t>of</a:t>
            </a:r>
            <a:r>
              <a:rPr spc="-140" dirty="0"/>
              <a:t>i</a:t>
            </a:r>
            <a:r>
              <a:rPr spc="-190" dirty="0"/>
              <a:t>t</a:t>
            </a:r>
            <a:r>
              <a:rPr spc="-60" dirty="0"/>
              <a:t> </a:t>
            </a:r>
            <a:r>
              <a:rPr spc="-245" dirty="0"/>
              <a:t>&amp;</a:t>
            </a:r>
            <a:r>
              <a:rPr spc="-70" dirty="0"/>
              <a:t> </a:t>
            </a:r>
            <a:r>
              <a:rPr spc="-130" dirty="0"/>
              <a:t>n</a:t>
            </a:r>
            <a:r>
              <a:rPr spc="-120" dirty="0"/>
              <a:t>ecome</a:t>
            </a:r>
            <a:r>
              <a:rPr spc="-165" dirty="0"/>
              <a:t>r</a:t>
            </a:r>
            <a:r>
              <a:rPr spc="-200" dirty="0"/>
              <a:t>ci</a:t>
            </a:r>
            <a:r>
              <a:rPr spc="-285" dirty="0"/>
              <a:t>a</a:t>
            </a:r>
            <a:r>
              <a:rPr spc="-229" dirty="0"/>
              <a:t>l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59993" y="3602871"/>
            <a:ext cx="6826250" cy="1889125"/>
          </a:xfrm>
          <a:prstGeom prst="rect">
            <a:avLst/>
          </a:prstGeom>
        </p:spPr>
        <p:txBody>
          <a:bodyPr vert="horz" wrap="square" lIns="0" tIns="174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75"/>
              </a:spcBef>
            </a:pPr>
            <a:r>
              <a:rPr sz="3000" spc="335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3000" spc="-240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3000" spc="-21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3000" spc="-17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3000" spc="-16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3000" spc="-190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30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3000" spc="-245" dirty="0">
                <a:solidFill>
                  <a:srgbClr val="3C3C3C"/>
                </a:solidFill>
                <a:latin typeface="Trebuchet MS"/>
                <a:cs typeface="Trebuchet MS"/>
              </a:rPr>
              <a:t>&amp;</a:t>
            </a:r>
            <a:r>
              <a:rPr sz="30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3000" spc="-165" dirty="0">
                <a:solidFill>
                  <a:srgbClr val="3C3C3C"/>
                </a:solidFill>
                <a:latin typeface="Trebuchet MS"/>
                <a:cs typeface="Trebuchet MS"/>
              </a:rPr>
              <a:t>b</a:t>
            </a:r>
            <a:r>
              <a:rPr sz="3000" spc="-17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3000" spc="-16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3000" spc="-290" dirty="0">
                <a:solidFill>
                  <a:srgbClr val="3C3C3C"/>
                </a:solidFill>
                <a:latin typeface="Trebuchet MS"/>
                <a:cs typeface="Trebuchet MS"/>
              </a:rPr>
              <a:t>ef</a:t>
            </a:r>
            <a:r>
              <a:rPr sz="3000" spc="-19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3000" spc="-200" dirty="0">
                <a:solidFill>
                  <a:srgbClr val="3C3C3C"/>
                </a:solidFill>
                <a:latin typeface="Trebuchet MS"/>
                <a:cs typeface="Trebuchet MS"/>
              </a:rPr>
              <a:t>ci</a:t>
            </a:r>
            <a:r>
              <a:rPr sz="3000" spc="-28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3000" spc="2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endParaRPr sz="3000">
              <a:latin typeface="Trebuchet MS"/>
              <a:cs typeface="Trebuchet MS"/>
            </a:endParaRPr>
          </a:p>
          <a:p>
            <a:pPr marL="12700" marR="5080">
              <a:lnSpc>
                <a:spcPts val="4920"/>
              </a:lnSpc>
              <a:spcBef>
                <a:spcPts val="140"/>
              </a:spcBef>
            </a:pPr>
            <a:r>
              <a:rPr sz="3000" spc="-170" dirty="0">
                <a:solidFill>
                  <a:srgbClr val="3C3C3C"/>
                </a:solidFill>
                <a:latin typeface="Trebuchet MS"/>
                <a:cs typeface="Trebuchet MS"/>
              </a:rPr>
              <a:t>Finan</a:t>
            </a:r>
            <a:r>
              <a:rPr sz="3000" spc="-17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3000" spc="-170" dirty="0">
                <a:solidFill>
                  <a:srgbClr val="3C3C3C"/>
                </a:solidFill>
                <a:latin typeface="Trebuchet MS"/>
                <a:cs typeface="Trebuchet MS"/>
              </a:rPr>
              <a:t>are</a:t>
            </a:r>
            <a:r>
              <a:rPr sz="30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3000" spc="-175" dirty="0">
                <a:solidFill>
                  <a:srgbClr val="3C3C3C"/>
                </a:solidFill>
                <a:latin typeface="Trebuchet MS"/>
                <a:cs typeface="Trebuchet MS"/>
              </a:rPr>
              <a:t>nerambursabilă</a:t>
            </a:r>
            <a:r>
              <a:rPr sz="30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3000" spc="-245" dirty="0">
                <a:solidFill>
                  <a:srgbClr val="3C3C3C"/>
                </a:solidFill>
                <a:latin typeface="Trebuchet MS"/>
                <a:cs typeface="Trebuchet MS"/>
              </a:rPr>
              <a:t>&amp;</a:t>
            </a:r>
            <a:r>
              <a:rPr sz="30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3000" spc="-165" dirty="0">
                <a:solidFill>
                  <a:srgbClr val="3C3C3C"/>
                </a:solidFill>
                <a:latin typeface="Trebuchet MS"/>
                <a:cs typeface="Trebuchet MS"/>
              </a:rPr>
              <a:t>investi</a:t>
            </a:r>
            <a:r>
              <a:rPr sz="3000" spc="-16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3000" spc="-165" dirty="0">
                <a:solidFill>
                  <a:srgbClr val="3C3C3C"/>
                </a:solidFill>
                <a:latin typeface="Trebuchet MS"/>
                <a:cs typeface="Trebuchet MS"/>
              </a:rPr>
              <a:t>ie</a:t>
            </a:r>
            <a:r>
              <a:rPr sz="30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3000" spc="-180" dirty="0">
                <a:solidFill>
                  <a:srgbClr val="3C3C3C"/>
                </a:solidFill>
                <a:latin typeface="Trebuchet MS"/>
                <a:cs typeface="Trebuchet MS"/>
              </a:rPr>
              <a:t>socială </a:t>
            </a:r>
            <a:r>
              <a:rPr sz="3000" spc="-8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3000" spc="-254" dirty="0">
                <a:solidFill>
                  <a:srgbClr val="3C3C3C"/>
                </a:solidFill>
                <a:latin typeface="Trebuchet MS"/>
                <a:cs typeface="Trebuchet MS"/>
              </a:rPr>
              <a:t>V</a:t>
            </a:r>
            <a:r>
              <a:rPr sz="3000" spc="-17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3000" spc="-16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3000" spc="-155" dirty="0">
                <a:solidFill>
                  <a:srgbClr val="3C3C3C"/>
                </a:solidFill>
                <a:latin typeface="Trebuchet MS"/>
                <a:cs typeface="Trebuchet MS"/>
              </a:rPr>
              <a:t>it</a:t>
            </a:r>
            <a:r>
              <a:rPr sz="3000" spc="-229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3000" spc="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3000" spc="-20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30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3000" spc="-245" dirty="0">
                <a:solidFill>
                  <a:srgbClr val="3C3C3C"/>
                </a:solidFill>
                <a:latin typeface="Trebuchet MS"/>
                <a:cs typeface="Trebuchet MS"/>
              </a:rPr>
              <a:t>&amp;</a:t>
            </a:r>
            <a:r>
              <a:rPr sz="30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3000" spc="-12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3000" spc="-27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3000" spc="-229" dirty="0">
                <a:solidFill>
                  <a:srgbClr val="3C3C3C"/>
                </a:solidFill>
                <a:latin typeface="Trebuchet MS"/>
                <a:cs typeface="Trebuchet MS"/>
              </a:rPr>
              <a:t>v</a:t>
            </a:r>
            <a:r>
              <a:rPr sz="3000" spc="-180" dirty="0">
                <a:solidFill>
                  <a:srgbClr val="3C3C3C"/>
                </a:solidFill>
                <a:latin typeface="Trebuchet MS"/>
                <a:cs typeface="Trebuchet MS"/>
              </a:rPr>
              <a:t>est</a:t>
            </a:r>
            <a:r>
              <a:rPr sz="3000" spc="-10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3000" spc="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3000" spc="-210" dirty="0">
                <a:solidFill>
                  <a:srgbClr val="3C3C3C"/>
                </a:solidFill>
                <a:latin typeface="Trebuchet MS"/>
                <a:cs typeface="Trebuchet MS"/>
              </a:rPr>
              <a:t>ii</a:t>
            </a:r>
            <a:endParaRPr sz="3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8912" y="615695"/>
            <a:ext cx="11311255" cy="1188720"/>
          </a:xfrm>
          <a:prstGeom prst="rect">
            <a:avLst/>
          </a:prstGeom>
          <a:solidFill>
            <a:srgbClr val="1A315F"/>
          </a:solidFill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4150">
              <a:latin typeface="Times New Roman"/>
              <a:cs typeface="Times New Roman"/>
            </a:endParaRPr>
          </a:p>
          <a:p>
            <a:pPr marL="233679">
              <a:lnSpc>
                <a:spcPct val="100000"/>
              </a:lnSpc>
            </a:pPr>
            <a:r>
              <a:rPr sz="2800" spc="-90" dirty="0">
                <a:solidFill>
                  <a:srgbClr val="FFFFFF"/>
                </a:solidFill>
              </a:rPr>
              <a:t>E</a:t>
            </a:r>
            <a:r>
              <a:rPr sz="2800" spc="-215" dirty="0">
                <a:solidFill>
                  <a:srgbClr val="FFFFFF"/>
                </a:solidFill>
              </a:rPr>
              <a:t>T</a:t>
            </a:r>
            <a:r>
              <a:rPr sz="2800" spc="-5" dirty="0">
                <a:solidFill>
                  <a:srgbClr val="FFFFFF"/>
                </a:solidFill>
              </a:rPr>
              <a:t>AP</a:t>
            </a:r>
            <a:r>
              <a:rPr sz="2800" spc="5" dirty="0">
                <a:solidFill>
                  <a:srgbClr val="FFFFFF"/>
                </a:solidFill>
              </a:rPr>
              <a:t>E</a:t>
            </a:r>
            <a:r>
              <a:rPr sz="2800" spc="-50" dirty="0">
                <a:solidFill>
                  <a:srgbClr val="FFFFFF"/>
                </a:solidFill>
              </a:rPr>
              <a:t>L</a:t>
            </a:r>
            <a:r>
              <a:rPr sz="2800" spc="-95" dirty="0">
                <a:solidFill>
                  <a:srgbClr val="FFFFFF"/>
                </a:solidFill>
              </a:rPr>
              <a:t>E</a:t>
            </a:r>
            <a:r>
              <a:rPr sz="2800" spc="-140" dirty="0">
                <a:solidFill>
                  <a:srgbClr val="FFFFFF"/>
                </a:solidFill>
              </a:rPr>
              <a:t> </a:t>
            </a:r>
            <a:r>
              <a:rPr sz="2800" spc="100" dirty="0">
                <a:solidFill>
                  <a:srgbClr val="FFFFFF"/>
                </a:solidFill>
              </a:rPr>
              <a:t>UNEI</a:t>
            </a:r>
            <a:r>
              <a:rPr sz="2800" spc="-365" dirty="0">
                <a:solidFill>
                  <a:srgbClr val="FFFFFF"/>
                </a:solidFill>
              </a:rPr>
              <a:t> </a:t>
            </a:r>
            <a:r>
              <a:rPr sz="2800" spc="220" dirty="0">
                <a:solidFill>
                  <a:srgbClr val="FFFFFF"/>
                </a:solidFill>
              </a:rPr>
              <a:t>A</a:t>
            </a:r>
            <a:r>
              <a:rPr sz="2800" spc="-300" dirty="0">
                <a:solidFill>
                  <a:srgbClr val="FFFFFF"/>
                </a:solidFill>
              </a:rPr>
              <a:t>F</a:t>
            </a:r>
            <a:r>
              <a:rPr sz="2800" spc="95" dirty="0">
                <a:solidFill>
                  <a:srgbClr val="FFFFFF"/>
                </a:solidFill>
              </a:rPr>
              <a:t>A</a:t>
            </a:r>
            <a:r>
              <a:rPr sz="2800" spc="114" dirty="0">
                <a:solidFill>
                  <a:srgbClr val="FFFFFF"/>
                </a:solidFill>
              </a:rPr>
              <a:t>C</a:t>
            </a:r>
            <a:r>
              <a:rPr sz="2800" spc="110" dirty="0">
                <a:solidFill>
                  <a:srgbClr val="FFFFFF"/>
                </a:solidFill>
              </a:rPr>
              <a:t>E</a:t>
            </a:r>
            <a:r>
              <a:rPr sz="2800" spc="70" dirty="0">
                <a:solidFill>
                  <a:srgbClr val="FFFFFF"/>
                </a:solidFill>
              </a:rPr>
              <a:t>R</a:t>
            </a:r>
            <a:r>
              <a:rPr sz="2800" spc="-80" dirty="0">
                <a:solidFill>
                  <a:srgbClr val="FFFFFF"/>
                </a:solidFill>
              </a:rPr>
              <a:t>I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659993" y="2795077"/>
            <a:ext cx="3667760" cy="2221230"/>
          </a:xfrm>
          <a:prstGeom prst="rect">
            <a:avLst/>
          </a:prstGeom>
        </p:spPr>
        <p:txBody>
          <a:bodyPr vert="horz" wrap="square" lIns="0" tIns="198755" rIns="0" bIns="0" rtlCol="0">
            <a:spAutoFit/>
          </a:bodyPr>
          <a:lstStyle/>
          <a:p>
            <a:pPr marL="317500" indent="-305435">
              <a:lnSpc>
                <a:spcPct val="100000"/>
              </a:lnSpc>
              <a:spcBef>
                <a:spcPts val="156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8135" algn="l"/>
              </a:tabLst>
            </a:pPr>
            <a:r>
              <a:rPr sz="3600" spc="-434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3600" spc="-180" dirty="0">
                <a:solidFill>
                  <a:srgbClr val="3C3C3C"/>
                </a:solidFill>
                <a:latin typeface="Trebuchet MS"/>
                <a:cs typeface="Trebuchet MS"/>
              </a:rPr>
              <a:t>esta</a:t>
            </a:r>
            <a:r>
              <a:rPr sz="3600" spc="-229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3600" spc="-24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3600" spc="-10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3600" spc="-175" dirty="0">
                <a:solidFill>
                  <a:srgbClr val="3C3C3C"/>
                </a:solidFill>
                <a:latin typeface="Trebuchet MS"/>
                <a:cs typeface="Trebuchet MS"/>
              </a:rPr>
              <a:t>(strat-</a:t>
            </a:r>
            <a:r>
              <a:rPr sz="3600" spc="-185" dirty="0">
                <a:solidFill>
                  <a:srgbClr val="3C3C3C"/>
                </a:solidFill>
                <a:latin typeface="Trebuchet MS"/>
                <a:cs typeface="Trebuchet MS"/>
              </a:rPr>
              <a:t>up)</a:t>
            </a:r>
            <a:endParaRPr sz="36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46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8135" algn="l"/>
              </a:tabLst>
            </a:pPr>
            <a:r>
              <a:rPr sz="3600" spc="-130" dirty="0">
                <a:solidFill>
                  <a:srgbClr val="3C3C3C"/>
                </a:solidFill>
                <a:latin typeface="Trebuchet MS"/>
                <a:cs typeface="Trebuchet MS"/>
              </a:rPr>
              <a:t>Dezvoltare</a:t>
            </a:r>
            <a:endParaRPr sz="36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39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8135" algn="l"/>
              </a:tabLst>
            </a:pPr>
            <a:r>
              <a:rPr sz="3600" spc="-85" dirty="0">
                <a:solidFill>
                  <a:srgbClr val="3C3C3C"/>
                </a:solidFill>
                <a:latin typeface="Trebuchet MS"/>
                <a:cs typeface="Trebuchet MS"/>
              </a:rPr>
              <a:t>Cre</a:t>
            </a:r>
            <a:r>
              <a:rPr sz="3600" spc="-85" dirty="0">
                <a:solidFill>
                  <a:srgbClr val="3C3C3C"/>
                </a:solidFill>
                <a:latin typeface="Calibri"/>
                <a:cs typeface="Calibri"/>
              </a:rPr>
              <a:t>ș</a:t>
            </a:r>
            <a:r>
              <a:rPr sz="3600" spc="-85" dirty="0">
                <a:solidFill>
                  <a:srgbClr val="3C3C3C"/>
                </a:solidFill>
                <a:latin typeface="Trebuchet MS"/>
                <a:cs typeface="Trebuchet MS"/>
              </a:rPr>
              <a:t>tere</a:t>
            </a:r>
            <a:r>
              <a:rPr sz="3600" spc="-1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3600" spc="-210" dirty="0">
                <a:solidFill>
                  <a:srgbClr val="3C3C3C"/>
                </a:solidFill>
                <a:latin typeface="Trebuchet MS"/>
                <a:cs typeface="Trebuchet MS"/>
              </a:rPr>
              <a:t>(scalare)</a:t>
            </a:r>
            <a:endParaRPr sz="3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8912" y="615695"/>
            <a:ext cx="11311255" cy="1188720"/>
          </a:xfrm>
          <a:prstGeom prst="rect">
            <a:avLst/>
          </a:prstGeom>
          <a:solidFill>
            <a:srgbClr val="1A315F"/>
          </a:solidFill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4150">
              <a:latin typeface="Times New Roman"/>
              <a:cs typeface="Times New Roman"/>
            </a:endParaRPr>
          </a:p>
          <a:p>
            <a:pPr marL="233679">
              <a:lnSpc>
                <a:spcPct val="100000"/>
              </a:lnSpc>
            </a:pPr>
            <a:r>
              <a:rPr sz="2800" spc="70" dirty="0">
                <a:solidFill>
                  <a:srgbClr val="FFFFFF"/>
                </a:solidFill>
              </a:rPr>
              <a:t>INTREBARI</a:t>
            </a:r>
            <a:r>
              <a:rPr sz="2800" spc="-160" dirty="0">
                <a:solidFill>
                  <a:srgbClr val="FFFFFF"/>
                </a:solidFill>
              </a:rPr>
              <a:t> </a:t>
            </a:r>
            <a:r>
              <a:rPr sz="2800" spc="50" dirty="0">
                <a:solidFill>
                  <a:srgbClr val="FFFFFF"/>
                </a:solidFill>
              </a:rPr>
              <a:t>CHEIE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659993" y="2686567"/>
            <a:ext cx="7981950" cy="2431415"/>
          </a:xfrm>
          <a:prstGeom prst="rect">
            <a:avLst/>
          </a:prstGeom>
        </p:spPr>
        <p:txBody>
          <a:bodyPr vert="horz" wrap="square" lIns="0" tIns="201295" rIns="0" bIns="0" rtlCol="0">
            <a:spAutoFit/>
          </a:bodyPr>
          <a:lstStyle/>
          <a:p>
            <a:pPr marL="317500" indent="-305435">
              <a:lnSpc>
                <a:spcPct val="100000"/>
              </a:lnSpc>
              <a:spcBef>
                <a:spcPts val="1585"/>
              </a:spcBef>
              <a:buClr>
                <a:srgbClr val="4590B8"/>
              </a:buClr>
              <a:buSzPct val="91250"/>
              <a:buFont typeface="Cambria"/>
              <a:buChar char="◾"/>
              <a:tabLst>
                <a:tab pos="318135" algn="l"/>
              </a:tabLst>
            </a:pPr>
            <a:r>
              <a:rPr sz="4000" spc="14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4000" spc="-114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4000" spc="-245" dirty="0">
                <a:solidFill>
                  <a:srgbClr val="3C3C3C"/>
                </a:solidFill>
                <a:latin typeface="Trebuchet MS"/>
                <a:cs typeface="Trebuchet MS"/>
              </a:rPr>
              <a:t>ce</a:t>
            </a:r>
            <a:r>
              <a:rPr sz="4000" spc="-1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4000" spc="-220" dirty="0">
                <a:solidFill>
                  <a:srgbClr val="3C3C3C"/>
                </a:solidFill>
                <a:latin typeface="Trebuchet MS"/>
                <a:cs typeface="Trebuchet MS"/>
              </a:rPr>
              <a:t>sumă</a:t>
            </a:r>
            <a:r>
              <a:rPr sz="4000" spc="-10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4000" spc="-310" dirty="0">
                <a:solidFill>
                  <a:srgbClr val="3C3C3C"/>
                </a:solidFill>
                <a:latin typeface="Trebuchet MS"/>
                <a:cs typeface="Trebuchet MS"/>
              </a:rPr>
              <a:t>am</a:t>
            </a:r>
            <a:r>
              <a:rPr sz="4000" spc="-10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4000" spc="-22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4000" spc="-29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4000" spc="-285" dirty="0">
                <a:solidFill>
                  <a:srgbClr val="3C3C3C"/>
                </a:solidFill>
                <a:latin typeface="Trebuchet MS"/>
                <a:cs typeface="Trebuchet MS"/>
              </a:rPr>
              <a:t>v</a:t>
            </a:r>
            <a:r>
              <a:rPr sz="4000" spc="-150" dirty="0">
                <a:solidFill>
                  <a:srgbClr val="3C3C3C"/>
                </a:solidFill>
                <a:latin typeface="Trebuchet MS"/>
                <a:cs typeface="Trebuchet MS"/>
              </a:rPr>
              <a:t>oie?</a:t>
            </a:r>
            <a:endParaRPr sz="40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495"/>
              </a:spcBef>
              <a:buClr>
                <a:srgbClr val="4590B8"/>
              </a:buClr>
              <a:buSzPct val="91250"/>
              <a:buFont typeface="Cambria"/>
              <a:buChar char="◾"/>
              <a:tabLst>
                <a:tab pos="318135" algn="l"/>
              </a:tabLst>
            </a:pPr>
            <a:r>
              <a:rPr sz="4000" spc="90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4000" spc="8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4000" spc="-114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4000" spc="-300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4000" spc="-20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4000" spc="-225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4000" spc="-114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4000" spc="-22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4000" spc="-10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4000" spc="-420" dirty="0">
                <a:solidFill>
                  <a:srgbClr val="3C3C3C"/>
                </a:solidFill>
                <a:latin typeface="Trebuchet MS"/>
                <a:cs typeface="Trebuchet MS"/>
              </a:rPr>
              <a:t>f</a:t>
            </a:r>
            <a:r>
              <a:rPr sz="4000" spc="-31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4000" spc="-250" dirty="0">
                <a:solidFill>
                  <a:srgbClr val="3C3C3C"/>
                </a:solidFill>
                <a:latin typeface="Trebuchet MS"/>
                <a:cs typeface="Trebuchet MS"/>
              </a:rPr>
              <a:t>na</a:t>
            </a:r>
            <a:r>
              <a:rPr sz="4000" spc="-24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400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4000" spc="-204" dirty="0">
                <a:solidFill>
                  <a:srgbClr val="3C3C3C"/>
                </a:solidFill>
                <a:latin typeface="Trebuchet MS"/>
                <a:cs typeface="Trebuchet MS"/>
              </a:rPr>
              <a:t>ă</a:t>
            </a:r>
            <a:r>
              <a:rPr sz="4000" spc="-17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4000" spc="-26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4000" spc="-1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4000" spc="-32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4000" spc="-315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4000" spc="-204" dirty="0">
                <a:solidFill>
                  <a:srgbClr val="3C3C3C"/>
                </a:solidFill>
                <a:latin typeface="Trebuchet MS"/>
                <a:cs typeface="Trebuchet MS"/>
              </a:rPr>
              <a:t>ce</a:t>
            </a:r>
            <a:r>
              <a:rPr sz="4000" spc="-175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4000" spc="-210" dirty="0">
                <a:solidFill>
                  <a:srgbClr val="3C3C3C"/>
                </a:solidFill>
                <a:latin typeface="Trebuchet MS"/>
                <a:cs typeface="Trebuchet MS"/>
              </a:rPr>
              <a:t>ez?</a:t>
            </a:r>
            <a:endParaRPr sz="40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560"/>
              </a:spcBef>
              <a:buClr>
                <a:srgbClr val="4590B8"/>
              </a:buClr>
              <a:buSzPct val="91250"/>
              <a:buFont typeface="Cambria"/>
              <a:buChar char="◾"/>
              <a:tabLst>
                <a:tab pos="318135" algn="l"/>
              </a:tabLst>
            </a:pPr>
            <a:r>
              <a:rPr sz="4000" spc="90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4000" spc="8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4000" spc="-114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4000" spc="-300" dirty="0">
                <a:solidFill>
                  <a:srgbClr val="3C3C3C"/>
                </a:solidFill>
                <a:latin typeface="Trebuchet MS"/>
                <a:cs typeface="Trebuchet MS"/>
              </a:rPr>
              <a:t>d</a:t>
            </a:r>
            <a:r>
              <a:rPr sz="4000" spc="-29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4000" spc="-225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4000" spc="-30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4000" spc="-9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4000" spc="-24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4000" spc="-225" dirty="0">
                <a:solidFill>
                  <a:srgbClr val="3C3C3C"/>
                </a:solidFill>
                <a:latin typeface="Trebuchet MS"/>
                <a:cs typeface="Trebuchet MS"/>
              </a:rPr>
              <a:t>f</a:t>
            </a:r>
            <a:r>
              <a:rPr sz="4000" spc="-114" dirty="0">
                <a:solidFill>
                  <a:srgbClr val="3C3C3C"/>
                </a:solidFill>
                <a:latin typeface="Trebuchet MS"/>
                <a:cs typeface="Trebuchet MS"/>
              </a:rPr>
              <a:t>er</a:t>
            </a:r>
            <a:r>
              <a:rPr sz="4000" spc="-9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4000" spc="-210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4000" spc="-155" dirty="0">
                <a:solidFill>
                  <a:srgbClr val="3C3C3C"/>
                </a:solidFill>
                <a:latin typeface="Trebuchet MS"/>
                <a:cs typeface="Trebuchet MS"/>
              </a:rPr>
              <a:t>oten</a:t>
            </a:r>
            <a:r>
              <a:rPr sz="400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4000" spc="-210" dirty="0">
                <a:solidFill>
                  <a:srgbClr val="3C3C3C"/>
                </a:solidFill>
                <a:latin typeface="Trebuchet MS"/>
                <a:cs typeface="Trebuchet MS"/>
              </a:rPr>
              <a:t>ialilo</a:t>
            </a:r>
            <a:r>
              <a:rPr sz="4000" spc="-21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4000" spc="-160" dirty="0">
                <a:solidFill>
                  <a:srgbClr val="3C3C3C"/>
                </a:solidFill>
                <a:latin typeface="Trebuchet MS"/>
                <a:cs typeface="Trebuchet MS"/>
              </a:rPr>
              <a:t> i</a:t>
            </a:r>
            <a:r>
              <a:rPr sz="4000" spc="-35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4000" spc="-285" dirty="0">
                <a:solidFill>
                  <a:srgbClr val="3C3C3C"/>
                </a:solidFill>
                <a:latin typeface="Trebuchet MS"/>
                <a:cs typeface="Trebuchet MS"/>
              </a:rPr>
              <a:t>v</a:t>
            </a:r>
            <a:r>
              <a:rPr sz="4000" spc="-225" dirty="0">
                <a:solidFill>
                  <a:srgbClr val="3C3C3C"/>
                </a:solidFill>
                <a:latin typeface="Trebuchet MS"/>
                <a:cs typeface="Trebuchet MS"/>
              </a:rPr>
              <a:t>esti</a:t>
            </a:r>
            <a:r>
              <a:rPr sz="4000" spc="-204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4000" spc="-75" dirty="0">
                <a:solidFill>
                  <a:srgbClr val="3C3C3C"/>
                </a:solidFill>
                <a:latin typeface="Trebuchet MS"/>
                <a:cs typeface="Trebuchet MS"/>
              </a:rPr>
              <a:t>ori?</a:t>
            </a:r>
            <a:endParaRPr sz="40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38912" y="615695"/>
            <a:ext cx="11311255" cy="1188720"/>
          </a:xfrm>
          <a:prstGeom prst="rect">
            <a:avLst/>
          </a:prstGeom>
          <a:solidFill>
            <a:srgbClr val="1A315F"/>
          </a:solidFill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4150">
              <a:latin typeface="Times New Roman"/>
              <a:cs typeface="Times New Roman"/>
            </a:endParaRPr>
          </a:p>
          <a:p>
            <a:pPr marL="233679">
              <a:lnSpc>
                <a:spcPct val="100000"/>
              </a:lnSpc>
            </a:pPr>
            <a:r>
              <a:rPr sz="2800" spc="5" dirty="0">
                <a:solidFill>
                  <a:srgbClr val="FFFFFF"/>
                </a:solidFill>
                <a:latin typeface="Trebuchet MS"/>
                <a:cs typeface="Trebuchet MS"/>
              </a:rPr>
              <a:t>TIPURI</a:t>
            </a:r>
            <a:r>
              <a:rPr sz="2800" spc="-1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spc="145" dirty="0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sz="28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spc="85" dirty="0">
                <a:solidFill>
                  <a:srgbClr val="FFFFFF"/>
                </a:solidFill>
                <a:latin typeface="Trebuchet MS"/>
                <a:cs typeface="Trebuchet MS"/>
              </a:rPr>
              <a:t>FINANTARI</a:t>
            </a:r>
            <a:r>
              <a:rPr sz="2800" spc="-1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spc="95" dirty="0">
                <a:solidFill>
                  <a:srgbClr val="FFFFFF"/>
                </a:solidFill>
                <a:latin typeface="Trebuchet MS"/>
                <a:cs typeface="Trebuchet MS"/>
              </a:rPr>
              <a:t>SOCIALE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59993" y="2059286"/>
            <a:ext cx="5202555" cy="4088129"/>
          </a:xfrm>
          <a:prstGeom prst="rect">
            <a:avLst/>
          </a:prstGeom>
        </p:spPr>
        <p:txBody>
          <a:bodyPr vert="horz" wrap="square" lIns="0" tIns="156845" rIns="0" bIns="0" rtlCol="0">
            <a:spAutoFit/>
          </a:bodyPr>
          <a:lstStyle/>
          <a:p>
            <a:pPr marL="317500" indent="-305435">
              <a:lnSpc>
                <a:spcPct val="100000"/>
              </a:lnSpc>
              <a:spcBef>
                <a:spcPts val="1235"/>
              </a:spcBef>
              <a:buClr>
                <a:srgbClr val="4590B8"/>
              </a:buClr>
              <a:buSzPct val="92045"/>
              <a:buFont typeface="Cambria"/>
              <a:buChar char="◾"/>
              <a:tabLst>
                <a:tab pos="318135" algn="l"/>
              </a:tabLst>
            </a:pPr>
            <a:r>
              <a:rPr sz="4400" spc="-140" dirty="0">
                <a:solidFill>
                  <a:srgbClr val="3C3C3C"/>
                </a:solidFill>
                <a:latin typeface="Trebuchet MS"/>
                <a:cs typeface="Trebuchet MS"/>
              </a:rPr>
              <a:t>Credite</a:t>
            </a:r>
            <a:endParaRPr sz="44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135"/>
              </a:spcBef>
              <a:buClr>
                <a:srgbClr val="4590B8"/>
              </a:buClr>
              <a:buSzPct val="92045"/>
              <a:buFont typeface="Cambria"/>
              <a:buChar char="◾"/>
              <a:tabLst>
                <a:tab pos="318135" algn="l"/>
              </a:tabLst>
            </a:pPr>
            <a:r>
              <a:rPr sz="4400" spc="-140" dirty="0">
                <a:solidFill>
                  <a:srgbClr val="3C3C3C"/>
                </a:solidFill>
                <a:latin typeface="Trebuchet MS"/>
                <a:cs typeface="Trebuchet MS"/>
              </a:rPr>
              <a:t>Granturi</a:t>
            </a:r>
            <a:endParaRPr sz="44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130"/>
              </a:spcBef>
              <a:buClr>
                <a:srgbClr val="4590B8"/>
              </a:buClr>
              <a:buSzPct val="92045"/>
              <a:buFont typeface="Cambria"/>
              <a:buChar char="◾"/>
              <a:tabLst>
                <a:tab pos="318135" algn="l"/>
              </a:tabLst>
            </a:pPr>
            <a:r>
              <a:rPr sz="4400" spc="-160" dirty="0">
                <a:solidFill>
                  <a:srgbClr val="3C3C3C"/>
                </a:solidFill>
                <a:latin typeface="Trebuchet MS"/>
                <a:cs typeface="Trebuchet MS"/>
              </a:rPr>
              <a:t>Crowdfunding</a:t>
            </a:r>
            <a:endParaRPr sz="4400">
              <a:latin typeface="Trebuchet MS"/>
              <a:cs typeface="Trebuchet MS"/>
            </a:endParaRPr>
          </a:p>
          <a:p>
            <a:pPr marL="12700" marR="5080">
              <a:lnSpc>
                <a:spcPct val="120000"/>
              </a:lnSpc>
              <a:spcBef>
                <a:spcPts val="75"/>
              </a:spcBef>
              <a:buClr>
                <a:srgbClr val="4590B8"/>
              </a:buClr>
              <a:buSzPct val="92045"/>
              <a:buFont typeface="Cambria"/>
              <a:buChar char="◾"/>
              <a:tabLst>
                <a:tab pos="318135" algn="l"/>
              </a:tabLst>
            </a:pPr>
            <a:r>
              <a:rPr sz="4400" spc="-150" dirty="0">
                <a:solidFill>
                  <a:srgbClr val="3C3C3C"/>
                </a:solidFill>
                <a:latin typeface="Trebuchet MS"/>
                <a:cs typeface="Trebuchet MS"/>
              </a:rPr>
              <a:t>Sponsorizări </a:t>
            </a:r>
            <a:r>
              <a:rPr sz="44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4400" spc="215" dirty="0">
                <a:solidFill>
                  <a:srgbClr val="00AFEF"/>
                </a:solidFill>
                <a:latin typeface="Trebuchet MS"/>
                <a:cs typeface="Trebuchet MS"/>
              </a:rPr>
              <a:t>A</a:t>
            </a:r>
            <a:r>
              <a:rPr sz="4400" spc="-365" dirty="0">
                <a:solidFill>
                  <a:srgbClr val="00AFEF"/>
                </a:solidFill>
                <a:latin typeface="Trebuchet MS"/>
                <a:cs typeface="Trebuchet MS"/>
              </a:rPr>
              <a:t>vantaje</a:t>
            </a:r>
            <a:r>
              <a:rPr sz="4400" spc="-75" dirty="0">
                <a:solidFill>
                  <a:srgbClr val="00AFEF"/>
                </a:solidFill>
                <a:latin typeface="Trebuchet MS"/>
                <a:cs typeface="Trebuchet MS"/>
              </a:rPr>
              <a:t> </a:t>
            </a:r>
            <a:r>
              <a:rPr sz="4400" spc="-365" dirty="0">
                <a:solidFill>
                  <a:srgbClr val="00AFEF"/>
                </a:solidFill>
                <a:latin typeface="Trebuchet MS"/>
                <a:cs typeface="Trebuchet MS"/>
              </a:rPr>
              <a:t>&amp;</a:t>
            </a:r>
            <a:r>
              <a:rPr sz="4400" spc="-95" dirty="0">
                <a:solidFill>
                  <a:srgbClr val="00AFEF"/>
                </a:solidFill>
                <a:latin typeface="Trebuchet MS"/>
                <a:cs typeface="Trebuchet MS"/>
              </a:rPr>
              <a:t> </a:t>
            </a:r>
            <a:r>
              <a:rPr sz="4400" spc="-254" dirty="0">
                <a:solidFill>
                  <a:srgbClr val="00AFEF"/>
                </a:solidFill>
                <a:latin typeface="Trebuchet MS"/>
                <a:cs typeface="Trebuchet MS"/>
              </a:rPr>
              <a:t>dez</a:t>
            </a:r>
            <a:r>
              <a:rPr sz="4400" spc="-590" dirty="0">
                <a:solidFill>
                  <a:srgbClr val="00AFEF"/>
                </a:solidFill>
                <a:latin typeface="Trebuchet MS"/>
                <a:cs typeface="Trebuchet MS"/>
              </a:rPr>
              <a:t>a</a:t>
            </a:r>
            <a:r>
              <a:rPr sz="4400" spc="-365" dirty="0">
                <a:solidFill>
                  <a:srgbClr val="00AFEF"/>
                </a:solidFill>
                <a:latin typeface="Trebuchet MS"/>
                <a:cs typeface="Trebuchet MS"/>
              </a:rPr>
              <a:t>vantaje</a:t>
            </a:r>
            <a:endParaRPr sz="4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8912" y="615695"/>
            <a:ext cx="11311255" cy="1188720"/>
          </a:xfrm>
          <a:custGeom>
            <a:avLst/>
            <a:gdLst/>
            <a:ahLst/>
            <a:cxnLst/>
            <a:rect l="l" t="t" r="r" b="b"/>
            <a:pathLst>
              <a:path w="11311255" h="1188720">
                <a:moveTo>
                  <a:pt x="11311128" y="0"/>
                </a:moveTo>
                <a:lnTo>
                  <a:pt x="0" y="0"/>
                </a:lnTo>
                <a:lnTo>
                  <a:pt x="0" y="1188719"/>
                </a:lnTo>
                <a:lnTo>
                  <a:pt x="11311128" y="1188719"/>
                </a:lnTo>
                <a:lnTo>
                  <a:pt x="11311128" y="0"/>
                </a:lnTo>
                <a:close/>
              </a:path>
            </a:pathLst>
          </a:custGeom>
          <a:solidFill>
            <a:srgbClr val="1A31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38912" y="1215974"/>
            <a:ext cx="11311255" cy="4540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233679">
              <a:lnSpc>
                <a:spcPct val="100000"/>
              </a:lnSpc>
              <a:spcBef>
                <a:spcPts val="110"/>
              </a:spcBef>
            </a:pPr>
            <a:r>
              <a:rPr sz="2800" spc="105" dirty="0">
                <a:solidFill>
                  <a:srgbClr val="FFFFFF"/>
                </a:solidFill>
              </a:rPr>
              <a:t>VIZIUNEA</a:t>
            </a:r>
            <a:r>
              <a:rPr sz="2800" spc="-145" dirty="0">
                <a:solidFill>
                  <a:srgbClr val="FFFFFF"/>
                </a:solidFill>
              </a:rPr>
              <a:t> </a:t>
            </a:r>
            <a:r>
              <a:rPr sz="2800" spc="-70" dirty="0">
                <a:solidFill>
                  <a:srgbClr val="FFFFFF"/>
                </a:solidFill>
              </a:rPr>
              <a:t>ŞI</a:t>
            </a:r>
            <a:r>
              <a:rPr sz="2800" spc="-90" dirty="0">
                <a:solidFill>
                  <a:srgbClr val="FFFFFF"/>
                </a:solidFill>
              </a:rPr>
              <a:t> </a:t>
            </a:r>
            <a:r>
              <a:rPr sz="2800" spc="85" dirty="0">
                <a:solidFill>
                  <a:srgbClr val="FFFFFF"/>
                </a:solidFill>
              </a:rPr>
              <a:t>MISIUNEA</a:t>
            </a:r>
            <a:endParaRPr sz="2800"/>
          </a:p>
        </p:txBody>
      </p:sp>
      <p:sp>
        <p:nvSpPr>
          <p:cNvPr id="4" name="object 4"/>
          <p:cNvSpPr txBox="1"/>
          <p:nvPr/>
        </p:nvSpPr>
        <p:spPr>
          <a:xfrm>
            <a:off x="659993" y="3780282"/>
            <a:ext cx="9443085" cy="453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800" spc="-45" dirty="0">
                <a:solidFill>
                  <a:srgbClr val="3DB16C"/>
                </a:solidFill>
                <a:latin typeface="Trebuchet MS"/>
                <a:cs typeface="Trebuchet MS"/>
              </a:rPr>
              <a:t>Care</a:t>
            </a:r>
            <a:r>
              <a:rPr sz="2800" spc="-80" dirty="0">
                <a:solidFill>
                  <a:srgbClr val="3DB16C"/>
                </a:solidFill>
                <a:latin typeface="Trebuchet MS"/>
                <a:cs typeface="Trebuchet MS"/>
              </a:rPr>
              <a:t> </a:t>
            </a:r>
            <a:r>
              <a:rPr sz="2800" spc="-150" dirty="0">
                <a:solidFill>
                  <a:srgbClr val="3DB16C"/>
                </a:solidFill>
                <a:latin typeface="Trebuchet MS"/>
                <a:cs typeface="Trebuchet MS"/>
              </a:rPr>
              <a:t>este</a:t>
            </a:r>
            <a:r>
              <a:rPr sz="2800" spc="-105" dirty="0">
                <a:solidFill>
                  <a:srgbClr val="3DB16C"/>
                </a:solidFill>
                <a:latin typeface="Trebuchet MS"/>
                <a:cs typeface="Trebuchet MS"/>
              </a:rPr>
              <a:t> </a:t>
            </a:r>
            <a:r>
              <a:rPr sz="2800" spc="-160" dirty="0">
                <a:solidFill>
                  <a:srgbClr val="3DB16C"/>
                </a:solidFill>
                <a:latin typeface="Trebuchet MS"/>
                <a:cs typeface="Trebuchet MS"/>
              </a:rPr>
              <a:t>schimbarea</a:t>
            </a:r>
            <a:r>
              <a:rPr sz="2800" spc="-100" dirty="0">
                <a:solidFill>
                  <a:srgbClr val="3DB16C"/>
                </a:solidFill>
                <a:latin typeface="Trebuchet MS"/>
                <a:cs typeface="Trebuchet MS"/>
              </a:rPr>
              <a:t> </a:t>
            </a:r>
            <a:r>
              <a:rPr sz="2800" spc="-170" dirty="0">
                <a:solidFill>
                  <a:srgbClr val="3DB16C"/>
                </a:solidFill>
                <a:latin typeface="Trebuchet MS"/>
                <a:cs typeface="Trebuchet MS"/>
              </a:rPr>
              <a:t>pe</a:t>
            </a:r>
            <a:r>
              <a:rPr sz="2800" spc="-95" dirty="0">
                <a:solidFill>
                  <a:srgbClr val="3DB16C"/>
                </a:solidFill>
                <a:latin typeface="Trebuchet MS"/>
                <a:cs typeface="Trebuchet MS"/>
              </a:rPr>
              <a:t> </a:t>
            </a:r>
            <a:r>
              <a:rPr sz="2800" spc="-165" dirty="0">
                <a:solidFill>
                  <a:srgbClr val="3DB16C"/>
                </a:solidFill>
                <a:latin typeface="Trebuchet MS"/>
                <a:cs typeface="Trebuchet MS"/>
              </a:rPr>
              <a:t>care</a:t>
            </a:r>
            <a:r>
              <a:rPr sz="2800" spc="-80" dirty="0">
                <a:solidFill>
                  <a:srgbClr val="3DB16C"/>
                </a:solidFill>
                <a:latin typeface="Trebuchet MS"/>
                <a:cs typeface="Trebuchet MS"/>
              </a:rPr>
              <a:t> </a:t>
            </a:r>
            <a:r>
              <a:rPr sz="2800" spc="-100" dirty="0">
                <a:solidFill>
                  <a:srgbClr val="3DB16C"/>
                </a:solidFill>
                <a:latin typeface="Trebuchet MS"/>
                <a:cs typeface="Trebuchet MS"/>
              </a:rPr>
              <a:t>doriţi</a:t>
            </a:r>
            <a:r>
              <a:rPr sz="2800" spc="-95" dirty="0">
                <a:solidFill>
                  <a:srgbClr val="3DB16C"/>
                </a:solidFill>
                <a:latin typeface="Trebuchet MS"/>
                <a:cs typeface="Trebuchet MS"/>
              </a:rPr>
              <a:t> </a:t>
            </a:r>
            <a:r>
              <a:rPr sz="2800" spc="-165" dirty="0">
                <a:solidFill>
                  <a:srgbClr val="3DB16C"/>
                </a:solidFill>
                <a:latin typeface="Trebuchet MS"/>
                <a:cs typeface="Trebuchet MS"/>
              </a:rPr>
              <a:t>să</a:t>
            </a:r>
            <a:r>
              <a:rPr sz="2800" spc="-80" dirty="0">
                <a:solidFill>
                  <a:srgbClr val="3DB16C"/>
                </a:solidFill>
                <a:latin typeface="Trebuchet MS"/>
                <a:cs typeface="Trebuchet MS"/>
              </a:rPr>
              <a:t> </a:t>
            </a:r>
            <a:r>
              <a:rPr sz="2800" spc="45" dirty="0">
                <a:solidFill>
                  <a:srgbClr val="3DB16C"/>
                </a:solidFill>
                <a:latin typeface="Trebuchet MS"/>
                <a:cs typeface="Trebuchet MS"/>
              </a:rPr>
              <a:t>o</a:t>
            </a:r>
            <a:r>
              <a:rPr sz="2800" spc="-65" dirty="0">
                <a:solidFill>
                  <a:srgbClr val="3DB16C"/>
                </a:solidFill>
                <a:latin typeface="Trebuchet MS"/>
                <a:cs typeface="Trebuchet MS"/>
              </a:rPr>
              <a:t> </a:t>
            </a:r>
            <a:r>
              <a:rPr sz="2800" spc="-220" dirty="0">
                <a:solidFill>
                  <a:srgbClr val="3DB16C"/>
                </a:solidFill>
                <a:latin typeface="Trebuchet MS"/>
                <a:cs typeface="Trebuchet MS"/>
              </a:rPr>
              <a:t>faceţi</a:t>
            </a:r>
            <a:r>
              <a:rPr sz="2800" spc="-70" dirty="0">
                <a:solidFill>
                  <a:srgbClr val="3DB16C"/>
                </a:solidFill>
                <a:latin typeface="Trebuchet MS"/>
                <a:cs typeface="Trebuchet MS"/>
              </a:rPr>
              <a:t> </a:t>
            </a:r>
            <a:r>
              <a:rPr sz="2800" spc="-120" dirty="0">
                <a:solidFill>
                  <a:srgbClr val="3DB16C"/>
                </a:solidFill>
                <a:latin typeface="Trebuchet MS"/>
                <a:cs typeface="Trebuchet MS"/>
              </a:rPr>
              <a:t>şi</a:t>
            </a:r>
            <a:r>
              <a:rPr sz="2800" spc="-90" dirty="0">
                <a:solidFill>
                  <a:srgbClr val="3DB16C"/>
                </a:solidFill>
                <a:latin typeface="Trebuchet MS"/>
                <a:cs typeface="Trebuchet MS"/>
              </a:rPr>
              <a:t> </a:t>
            </a:r>
            <a:r>
              <a:rPr sz="2800" spc="-150" dirty="0">
                <a:solidFill>
                  <a:srgbClr val="3DB16C"/>
                </a:solidFill>
                <a:latin typeface="Trebuchet MS"/>
                <a:cs typeface="Trebuchet MS"/>
              </a:rPr>
              <a:t>cum</a:t>
            </a:r>
            <a:r>
              <a:rPr sz="2800" spc="-75" dirty="0">
                <a:solidFill>
                  <a:srgbClr val="3DB16C"/>
                </a:solidFill>
                <a:latin typeface="Trebuchet MS"/>
                <a:cs typeface="Trebuchet MS"/>
              </a:rPr>
              <a:t> </a:t>
            </a:r>
            <a:r>
              <a:rPr sz="2800" spc="45" dirty="0">
                <a:solidFill>
                  <a:srgbClr val="3DB16C"/>
                </a:solidFill>
                <a:latin typeface="Trebuchet MS"/>
                <a:cs typeface="Trebuchet MS"/>
              </a:rPr>
              <a:t>o</a:t>
            </a:r>
            <a:r>
              <a:rPr sz="2800" spc="-65" dirty="0">
                <a:solidFill>
                  <a:srgbClr val="3DB16C"/>
                </a:solidFill>
                <a:latin typeface="Trebuchet MS"/>
                <a:cs typeface="Trebuchet MS"/>
              </a:rPr>
              <a:t> </a:t>
            </a:r>
            <a:r>
              <a:rPr sz="2800" spc="-185" dirty="0">
                <a:solidFill>
                  <a:srgbClr val="3DB16C"/>
                </a:solidFill>
                <a:latin typeface="Trebuchet MS"/>
                <a:cs typeface="Trebuchet MS"/>
              </a:rPr>
              <a:t>veţi</a:t>
            </a:r>
            <a:r>
              <a:rPr sz="2800" spc="-95" dirty="0">
                <a:solidFill>
                  <a:srgbClr val="3DB16C"/>
                </a:solidFill>
                <a:latin typeface="Trebuchet MS"/>
                <a:cs typeface="Trebuchet MS"/>
              </a:rPr>
              <a:t> </a:t>
            </a:r>
            <a:r>
              <a:rPr sz="2800" spc="-210" dirty="0">
                <a:solidFill>
                  <a:srgbClr val="3DB16C"/>
                </a:solidFill>
                <a:latin typeface="Trebuchet MS"/>
                <a:cs typeface="Trebuchet MS"/>
              </a:rPr>
              <a:t>face?</a:t>
            </a:r>
            <a:endParaRPr sz="2800">
              <a:latin typeface="Trebuchet MS"/>
              <a:cs typeface="Trebuchet MS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564393" y="619478"/>
            <a:ext cx="1180880" cy="118801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48055" y="457200"/>
            <a:ext cx="3703320" cy="94615"/>
          </a:xfrm>
          <a:custGeom>
            <a:avLst/>
            <a:gdLst/>
            <a:ahLst/>
            <a:cxnLst/>
            <a:rect l="l" t="t" r="r" b="b"/>
            <a:pathLst>
              <a:path w="3703320" h="94615">
                <a:moveTo>
                  <a:pt x="3703320" y="0"/>
                </a:moveTo>
                <a:lnTo>
                  <a:pt x="0" y="0"/>
                </a:lnTo>
                <a:lnTo>
                  <a:pt x="0" y="94487"/>
                </a:lnTo>
                <a:lnTo>
                  <a:pt x="3703320" y="94487"/>
                </a:lnTo>
                <a:lnTo>
                  <a:pt x="3703320" y="0"/>
                </a:lnTo>
                <a:close/>
              </a:path>
            </a:pathLst>
          </a:custGeom>
          <a:solidFill>
            <a:srgbClr val="1A31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8040623" y="454151"/>
            <a:ext cx="3703320" cy="97790"/>
          </a:xfrm>
          <a:custGeom>
            <a:avLst/>
            <a:gdLst/>
            <a:ahLst/>
            <a:cxnLst/>
            <a:rect l="l" t="t" r="r" b="b"/>
            <a:pathLst>
              <a:path w="3703320" h="97790">
                <a:moveTo>
                  <a:pt x="3703320" y="0"/>
                </a:moveTo>
                <a:lnTo>
                  <a:pt x="0" y="0"/>
                </a:lnTo>
                <a:lnTo>
                  <a:pt x="0" y="97536"/>
                </a:lnTo>
                <a:lnTo>
                  <a:pt x="3703320" y="97536"/>
                </a:lnTo>
                <a:lnTo>
                  <a:pt x="3703320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42815" y="457200"/>
            <a:ext cx="3703320" cy="91440"/>
          </a:xfrm>
          <a:custGeom>
            <a:avLst/>
            <a:gdLst/>
            <a:ahLst/>
            <a:cxnLst/>
            <a:rect l="l" t="t" r="r" b="b"/>
            <a:pathLst>
              <a:path w="3703320" h="91440">
                <a:moveTo>
                  <a:pt x="3703320" y="0"/>
                </a:moveTo>
                <a:lnTo>
                  <a:pt x="0" y="0"/>
                </a:lnTo>
                <a:lnTo>
                  <a:pt x="0" y="91439"/>
                </a:lnTo>
                <a:lnTo>
                  <a:pt x="3703320" y="91439"/>
                </a:lnTo>
                <a:lnTo>
                  <a:pt x="3703320" y="0"/>
                </a:lnTo>
                <a:close/>
              </a:path>
            </a:pathLst>
          </a:custGeom>
          <a:solidFill>
            <a:srgbClr val="4590B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45008" y="606551"/>
            <a:ext cx="11302365" cy="1259205"/>
          </a:xfrm>
          <a:prstGeom prst="rect">
            <a:avLst/>
          </a:prstGeom>
          <a:solidFill>
            <a:srgbClr val="1A315F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3550">
              <a:latin typeface="Times New Roman"/>
              <a:cs typeface="Times New Roman"/>
            </a:endParaRPr>
          </a:p>
          <a:p>
            <a:pPr marL="336550">
              <a:lnSpc>
                <a:spcPct val="100000"/>
              </a:lnSpc>
              <a:spcBef>
                <a:spcPts val="5"/>
              </a:spcBef>
            </a:pPr>
            <a:r>
              <a:rPr sz="2800" spc="90" dirty="0">
                <a:solidFill>
                  <a:srgbClr val="FFFFFF"/>
                </a:solidFill>
              </a:rPr>
              <a:t>VIZIUNE</a:t>
            </a:r>
            <a:r>
              <a:rPr sz="2800" spc="-120" dirty="0">
                <a:solidFill>
                  <a:srgbClr val="FFFFFF"/>
                </a:solidFill>
              </a:rPr>
              <a:t> </a:t>
            </a:r>
            <a:r>
              <a:rPr sz="2800" spc="95" dirty="0">
                <a:solidFill>
                  <a:srgbClr val="FFFFFF"/>
                </a:solidFill>
              </a:rPr>
              <a:t>SAU</a:t>
            </a:r>
            <a:r>
              <a:rPr sz="2800" spc="-114" dirty="0">
                <a:solidFill>
                  <a:srgbClr val="FFFFFF"/>
                </a:solidFill>
              </a:rPr>
              <a:t> </a:t>
            </a:r>
            <a:r>
              <a:rPr sz="2800" spc="45" dirty="0">
                <a:solidFill>
                  <a:srgbClr val="FFFFFF"/>
                </a:solidFill>
              </a:rPr>
              <a:t>MISIUNE?</a:t>
            </a:r>
            <a:endParaRPr sz="2800"/>
          </a:p>
        </p:txBody>
      </p:sp>
      <p:sp>
        <p:nvSpPr>
          <p:cNvPr id="6" name="object 6"/>
          <p:cNvSpPr txBox="1"/>
          <p:nvPr/>
        </p:nvSpPr>
        <p:spPr>
          <a:xfrm>
            <a:off x="1222044" y="2329168"/>
            <a:ext cx="3818254" cy="991869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sz="2200" spc="-105" dirty="0">
                <a:solidFill>
                  <a:srgbClr val="4590B8"/>
                </a:solidFill>
                <a:latin typeface="Trebuchet MS"/>
                <a:cs typeface="Trebuchet MS"/>
              </a:rPr>
              <a:t>Viziune</a:t>
            </a:r>
            <a:endParaRPr sz="2200">
              <a:latin typeface="Trebuchet MS"/>
              <a:cs typeface="Trebuchet MS"/>
            </a:endParaRPr>
          </a:p>
          <a:p>
            <a:pPr marL="57785" marR="5080">
              <a:lnSpc>
                <a:spcPct val="100000"/>
              </a:lnSpc>
              <a:spcBef>
                <a:spcPts val="290"/>
              </a:spcBef>
            </a:pP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Viziunea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dvs.</a:t>
            </a:r>
            <a:r>
              <a:rPr sz="1800" spc="-2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implică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2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schimbare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globală </a:t>
            </a:r>
            <a:r>
              <a:rPr sz="1800" spc="-5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importantă.</a:t>
            </a:r>
            <a:r>
              <a:rPr sz="1800" spc="-2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85" dirty="0">
                <a:solidFill>
                  <a:srgbClr val="3C3C3C"/>
                </a:solidFill>
                <a:latin typeface="Trebuchet MS"/>
                <a:cs typeface="Trebuchet MS"/>
              </a:rPr>
              <a:t>Nu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40" dirty="0">
                <a:solidFill>
                  <a:srgbClr val="3C3C3C"/>
                </a:solidFill>
                <a:latin typeface="Trebuchet MS"/>
                <a:cs typeface="Trebuchet MS"/>
              </a:rPr>
              <a:t>le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poţi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55" dirty="0">
                <a:solidFill>
                  <a:srgbClr val="3C3C3C"/>
                </a:solidFill>
                <a:latin typeface="Trebuchet MS"/>
                <a:cs typeface="Trebuchet MS"/>
              </a:rPr>
              <a:t>face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pe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toate!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349365" y="2327417"/>
            <a:ext cx="4587240" cy="991869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5"/>
              </a:spcBef>
            </a:pPr>
            <a:r>
              <a:rPr sz="2200" spc="-80" dirty="0">
                <a:solidFill>
                  <a:srgbClr val="4590B8"/>
                </a:solidFill>
                <a:latin typeface="Trebuchet MS"/>
                <a:cs typeface="Trebuchet MS"/>
              </a:rPr>
              <a:t>Misiune</a:t>
            </a:r>
            <a:endParaRPr sz="2200">
              <a:latin typeface="Trebuchet MS"/>
              <a:cs typeface="Trebuchet MS"/>
            </a:endParaRPr>
          </a:p>
          <a:p>
            <a:pPr marL="58419">
              <a:lnSpc>
                <a:spcPct val="100000"/>
              </a:lnSpc>
              <a:spcBef>
                <a:spcPts val="285"/>
              </a:spcBef>
            </a:pP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Misiunea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este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contribuţia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organizaţiei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dvs.</a:t>
            </a:r>
            <a:r>
              <a:rPr sz="1800" spc="-2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pentru</a:t>
            </a:r>
            <a:endParaRPr sz="1800">
              <a:latin typeface="Trebuchet MS"/>
              <a:cs typeface="Trebuchet MS"/>
            </a:endParaRPr>
          </a:p>
          <a:p>
            <a:pPr marL="58419">
              <a:lnSpc>
                <a:spcPct val="100000"/>
              </a:lnSpc>
              <a:spcBef>
                <a:spcPts val="5"/>
              </a:spcBef>
            </a:pP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70" dirty="0">
                <a:solidFill>
                  <a:srgbClr val="3C3C3C"/>
                </a:solidFill>
                <a:latin typeface="Trebuchet MS"/>
                <a:cs typeface="Trebuchet MS"/>
              </a:rPr>
              <a:t>ea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z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50" dirty="0">
                <a:solidFill>
                  <a:srgbClr val="3C3C3C"/>
                </a:solidFill>
                <a:latin typeface="Trebuchet MS"/>
                <a:cs typeface="Trebuchet MS"/>
              </a:rPr>
              <a:t>ea</a:t>
            </a:r>
            <a:r>
              <a:rPr sz="1800" spc="-28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15" dirty="0">
                <a:solidFill>
                  <a:srgbClr val="3C3C3C"/>
                </a:solidFill>
                <a:latin typeface="Trebuchet MS"/>
                <a:cs typeface="Trebuchet MS"/>
              </a:rPr>
              <a:t>V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z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un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270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24305" y="3774313"/>
            <a:ext cx="2137918" cy="2137917"/>
          </a:xfrm>
          <a:prstGeom prst="rect">
            <a:avLst/>
          </a:prstGeom>
        </p:spPr>
      </p:pic>
      <p:grpSp>
        <p:nvGrpSpPr>
          <p:cNvPr id="9" name="object 9"/>
          <p:cNvGrpSpPr/>
          <p:nvPr/>
        </p:nvGrpSpPr>
        <p:grpSpPr>
          <a:xfrm>
            <a:off x="6613715" y="3601783"/>
            <a:ext cx="2491740" cy="2289175"/>
            <a:chOff x="6613715" y="3601783"/>
            <a:chExt cx="2491740" cy="2289175"/>
          </a:xfrm>
        </p:grpSpPr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54444" y="4301569"/>
              <a:ext cx="2250439" cy="1589373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6618478" y="3606546"/>
              <a:ext cx="2041525" cy="800735"/>
            </a:xfrm>
            <a:custGeom>
              <a:avLst/>
              <a:gdLst/>
              <a:ahLst/>
              <a:cxnLst/>
              <a:rect l="l" t="t" r="r" b="b"/>
              <a:pathLst>
                <a:path w="2041525" h="800735">
                  <a:moveTo>
                    <a:pt x="1990978" y="0"/>
                  </a:moveTo>
                  <a:lnTo>
                    <a:pt x="0" y="154812"/>
                  </a:lnTo>
                  <a:lnTo>
                    <a:pt x="50165" y="800607"/>
                  </a:lnTo>
                  <a:lnTo>
                    <a:pt x="2041144" y="645794"/>
                  </a:lnTo>
                  <a:lnTo>
                    <a:pt x="1990978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618478" y="3606546"/>
              <a:ext cx="2041525" cy="800735"/>
            </a:xfrm>
            <a:custGeom>
              <a:avLst/>
              <a:gdLst/>
              <a:ahLst/>
              <a:cxnLst/>
              <a:rect l="l" t="t" r="r" b="b"/>
              <a:pathLst>
                <a:path w="2041525" h="800735">
                  <a:moveTo>
                    <a:pt x="0" y="154812"/>
                  </a:moveTo>
                  <a:lnTo>
                    <a:pt x="1990978" y="0"/>
                  </a:lnTo>
                  <a:lnTo>
                    <a:pt x="2041144" y="645794"/>
                  </a:lnTo>
                  <a:lnTo>
                    <a:pt x="50165" y="800607"/>
                  </a:lnTo>
                  <a:lnTo>
                    <a:pt x="0" y="154812"/>
                  </a:lnTo>
                  <a:close/>
                </a:path>
              </a:pathLst>
            </a:custGeom>
            <a:ln w="9524">
              <a:solidFill>
                <a:srgbClr val="A6A6A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891782" y="3769868"/>
              <a:ext cx="1524381" cy="51371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8912" y="615695"/>
            <a:ext cx="11311255" cy="1188720"/>
          </a:xfrm>
          <a:prstGeom prst="rect">
            <a:avLst/>
          </a:prstGeom>
          <a:solidFill>
            <a:srgbClr val="1A315F"/>
          </a:solidFill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3500">
              <a:latin typeface="Times New Roman"/>
              <a:cs typeface="Times New Roman"/>
            </a:endParaRPr>
          </a:p>
          <a:p>
            <a:pPr marL="342900">
              <a:lnSpc>
                <a:spcPct val="100000"/>
              </a:lnSpc>
            </a:pPr>
            <a:r>
              <a:rPr sz="2800" spc="290" dirty="0">
                <a:solidFill>
                  <a:srgbClr val="FFFFFF"/>
                </a:solidFill>
              </a:rPr>
              <a:t>UN</a:t>
            </a:r>
            <a:r>
              <a:rPr sz="2800" spc="-85" dirty="0">
                <a:solidFill>
                  <a:srgbClr val="FFFFFF"/>
                </a:solidFill>
              </a:rPr>
              <a:t> </a:t>
            </a:r>
            <a:r>
              <a:rPr sz="2800" spc="165" dirty="0">
                <a:solidFill>
                  <a:srgbClr val="FFFFFF"/>
                </a:solidFill>
              </a:rPr>
              <a:t>GHI</a:t>
            </a:r>
            <a:r>
              <a:rPr sz="2800" spc="195" dirty="0">
                <a:solidFill>
                  <a:srgbClr val="FFFFFF"/>
                </a:solidFill>
              </a:rPr>
              <a:t>D</a:t>
            </a:r>
            <a:r>
              <a:rPr sz="2800" spc="-85" dirty="0">
                <a:solidFill>
                  <a:srgbClr val="FFFFFF"/>
                </a:solidFill>
              </a:rPr>
              <a:t> </a:t>
            </a:r>
            <a:r>
              <a:rPr sz="2800" spc="190" dirty="0">
                <a:solidFill>
                  <a:srgbClr val="FFFFFF"/>
                </a:solidFill>
              </a:rPr>
              <a:t>BUN</a:t>
            </a:r>
            <a:r>
              <a:rPr sz="2800" spc="-105" dirty="0">
                <a:solidFill>
                  <a:srgbClr val="FFFFFF"/>
                </a:solidFill>
              </a:rPr>
              <a:t> </a:t>
            </a:r>
            <a:r>
              <a:rPr sz="2800" spc="-114" dirty="0">
                <a:solidFill>
                  <a:srgbClr val="FFFFFF"/>
                </a:solidFill>
              </a:rPr>
              <a:t>P</a:t>
            </a:r>
            <a:r>
              <a:rPr sz="2800" spc="-100" dirty="0">
                <a:solidFill>
                  <a:srgbClr val="FFFFFF"/>
                </a:solidFill>
              </a:rPr>
              <a:t>E</a:t>
            </a:r>
            <a:r>
              <a:rPr sz="2800" spc="395" dirty="0">
                <a:solidFill>
                  <a:srgbClr val="FFFFFF"/>
                </a:solidFill>
              </a:rPr>
              <a:t>N</a:t>
            </a:r>
            <a:r>
              <a:rPr sz="2800" spc="65" dirty="0">
                <a:solidFill>
                  <a:srgbClr val="FFFFFF"/>
                </a:solidFill>
              </a:rPr>
              <a:t>T</a:t>
            </a:r>
            <a:r>
              <a:rPr sz="2800" spc="5" dirty="0">
                <a:solidFill>
                  <a:srgbClr val="FFFFFF"/>
                </a:solidFill>
              </a:rPr>
              <a:t>R</a:t>
            </a:r>
            <a:r>
              <a:rPr sz="2800" spc="170" dirty="0">
                <a:solidFill>
                  <a:srgbClr val="FFFFFF"/>
                </a:solidFill>
              </a:rPr>
              <a:t>U</a:t>
            </a:r>
            <a:r>
              <a:rPr sz="2800" spc="-555" dirty="0">
                <a:solidFill>
                  <a:srgbClr val="FFFFFF"/>
                </a:solidFill>
              </a:rPr>
              <a:t> </a:t>
            </a:r>
            <a:r>
              <a:rPr sz="2800" spc="90" dirty="0">
                <a:solidFill>
                  <a:srgbClr val="FFFFFF"/>
                </a:solidFill>
              </a:rPr>
              <a:t>VIZIUNE</a:t>
            </a:r>
            <a:r>
              <a:rPr sz="2800" spc="-95" dirty="0">
                <a:solidFill>
                  <a:srgbClr val="FFFFFF"/>
                </a:solidFill>
              </a:rPr>
              <a:t> </a:t>
            </a:r>
            <a:r>
              <a:rPr sz="2800" spc="-55" dirty="0">
                <a:solidFill>
                  <a:srgbClr val="FFFFFF"/>
                </a:solidFill>
              </a:rPr>
              <a:t>Ş</a:t>
            </a:r>
            <a:r>
              <a:rPr sz="2800" spc="-80" dirty="0">
                <a:solidFill>
                  <a:srgbClr val="FFFFFF"/>
                </a:solidFill>
              </a:rPr>
              <a:t>I</a:t>
            </a:r>
            <a:r>
              <a:rPr sz="2800" spc="-85" dirty="0">
                <a:solidFill>
                  <a:srgbClr val="FFFFFF"/>
                </a:solidFill>
              </a:rPr>
              <a:t> </a:t>
            </a:r>
            <a:r>
              <a:rPr sz="2800" spc="195" dirty="0">
                <a:solidFill>
                  <a:srgbClr val="FFFFFF"/>
                </a:solidFill>
              </a:rPr>
              <a:t>M</a:t>
            </a:r>
            <a:r>
              <a:rPr sz="2800" spc="65" dirty="0">
                <a:solidFill>
                  <a:srgbClr val="FFFFFF"/>
                </a:solidFill>
              </a:rPr>
              <a:t>ISIU</a:t>
            </a:r>
            <a:r>
              <a:rPr sz="2800" spc="85" dirty="0">
                <a:solidFill>
                  <a:srgbClr val="FFFFFF"/>
                </a:solidFill>
              </a:rPr>
              <a:t>N</a:t>
            </a:r>
            <a:r>
              <a:rPr sz="2800" spc="-95" dirty="0">
                <a:solidFill>
                  <a:srgbClr val="FFFFFF"/>
                </a:solidFill>
              </a:rPr>
              <a:t>E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659993" y="2118940"/>
            <a:ext cx="4418965" cy="3632200"/>
          </a:xfrm>
          <a:prstGeom prst="rect">
            <a:avLst/>
          </a:prstGeom>
        </p:spPr>
        <p:txBody>
          <a:bodyPr vert="horz" wrap="square" lIns="0" tIns="161290" rIns="0" bIns="0" rtlCol="0">
            <a:spAutoFit/>
          </a:bodyPr>
          <a:lstStyle/>
          <a:p>
            <a:pPr marL="317500" indent="-305435">
              <a:lnSpc>
                <a:spcPct val="100000"/>
              </a:lnSpc>
              <a:spcBef>
                <a:spcPts val="1270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2400" spc="-150" dirty="0">
                <a:solidFill>
                  <a:srgbClr val="3C3C3C"/>
                </a:solidFill>
                <a:latin typeface="Trebuchet MS"/>
                <a:cs typeface="Trebuchet MS"/>
              </a:rPr>
              <a:t>Să</a:t>
            </a:r>
            <a:r>
              <a:rPr sz="2400" spc="-70" dirty="0">
                <a:solidFill>
                  <a:srgbClr val="3C3C3C"/>
                </a:solidFill>
                <a:latin typeface="Trebuchet MS"/>
                <a:cs typeface="Trebuchet MS"/>
              </a:rPr>
              <a:t> t</a:t>
            </a:r>
            <a:r>
              <a:rPr sz="2400" spc="-12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2400" spc="-16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2400" spc="-135" dirty="0">
                <a:solidFill>
                  <a:srgbClr val="3C3C3C"/>
                </a:solidFill>
                <a:latin typeface="Trebuchet MS"/>
                <a:cs typeface="Trebuchet MS"/>
              </a:rPr>
              <a:t>z</a:t>
            </a:r>
            <a:r>
              <a:rPr sz="2400" spc="-204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2400" spc="-19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400" spc="-65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2400" spc="-190" dirty="0">
                <a:solidFill>
                  <a:srgbClr val="3C3C3C"/>
                </a:solidFill>
                <a:latin typeface="Trebuchet MS"/>
                <a:cs typeface="Trebuchet MS"/>
              </a:rPr>
              <a:t>că</a:t>
            </a:r>
            <a:r>
              <a:rPr sz="24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20" dirty="0">
                <a:solidFill>
                  <a:srgbClr val="3C3C3C"/>
                </a:solidFill>
                <a:latin typeface="Trebuchet MS"/>
                <a:cs typeface="Trebuchet MS"/>
              </a:rPr>
              <a:t>emo</a:t>
            </a:r>
            <a:r>
              <a:rPr sz="2400" spc="-90" dirty="0">
                <a:solidFill>
                  <a:srgbClr val="3C3C3C"/>
                </a:solidFill>
                <a:latin typeface="Trebuchet MS"/>
                <a:cs typeface="Trebuchet MS"/>
              </a:rPr>
              <a:t>ţ</a:t>
            </a:r>
            <a:r>
              <a:rPr sz="2400" spc="-165" dirty="0">
                <a:solidFill>
                  <a:srgbClr val="3C3C3C"/>
                </a:solidFill>
                <a:latin typeface="Trebuchet MS"/>
                <a:cs typeface="Trebuchet MS"/>
              </a:rPr>
              <a:t>ii</a:t>
            </a:r>
            <a:endParaRPr sz="24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17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2400" spc="-25" dirty="0">
                <a:solidFill>
                  <a:srgbClr val="3C3C3C"/>
                </a:solidFill>
                <a:latin typeface="Trebuchet MS"/>
                <a:cs typeface="Trebuchet MS"/>
              </a:rPr>
              <a:t>Concis</a:t>
            </a:r>
            <a:endParaRPr sz="24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180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2400" spc="-130" dirty="0">
                <a:solidFill>
                  <a:srgbClr val="3C3C3C"/>
                </a:solidFill>
                <a:latin typeface="Trebuchet MS"/>
                <a:cs typeface="Trebuchet MS"/>
              </a:rPr>
              <a:t>Sună</a:t>
            </a:r>
            <a:r>
              <a:rPr sz="24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45" dirty="0">
                <a:solidFill>
                  <a:srgbClr val="3C3C3C"/>
                </a:solidFill>
                <a:latin typeface="Trebuchet MS"/>
                <a:cs typeface="Trebuchet MS"/>
              </a:rPr>
              <a:t>bine</a:t>
            </a:r>
            <a:r>
              <a:rPr sz="24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70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2400" spc="-114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2400" spc="-40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2400" spc="-7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2400" spc="-140" dirty="0">
                <a:solidFill>
                  <a:srgbClr val="3C3C3C"/>
                </a:solidFill>
                <a:latin typeface="Trebuchet MS"/>
                <a:cs typeface="Trebuchet MS"/>
              </a:rPr>
              <a:t>un</a:t>
            </a:r>
            <a:r>
              <a:rPr sz="2400" spc="-110" dirty="0">
                <a:solidFill>
                  <a:srgbClr val="3C3C3C"/>
                </a:solidFill>
                <a:latin typeface="Trebuchet MS"/>
                <a:cs typeface="Trebuchet MS"/>
              </a:rPr>
              <a:t>ţ</a:t>
            </a:r>
            <a:r>
              <a:rPr sz="2400" spc="-195" dirty="0">
                <a:solidFill>
                  <a:srgbClr val="3C3C3C"/>
                </a:solidFill>
                <a:latin typeface="Trebuchet MS"/>
                <a:cs typeface="Trebuchet MS"/>
              </a:rPr>
              <a:t>at</a:t>
            </a:r>
            <a:r>
              <a:rPr sz="24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25" dirty="0">
                <a:solidFill>
                  <a:srgbClr val="3C3C3C"/>
                </a:solidFill>
                <a:latin typeface="Trebuchet MS"/>
                <a:cs typeface="Trebuchet MS"/>
              </a:rPr>
              <a:t>cu</a:t>
            </a:r>
            <a:r>
              <a:rPr sz="24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70" dirty="0">
                <a:solidFill>
                  <a:srgbClr val="3C3C3C"/>
                </a:solidFill>
                <a:latin typeface="Trebuchet MS"/>
                <a:cs typeface="Trebuchet MS"/>
              </a:rPr>
              <a:t>v</a:t>
            </a:r>
            <a:r>
              <a:rPr sz="2400" spc="-90" dirty="0">
                <a:solidFill>
                  <a:srgbClr val="3C3C3C"/>
                </a:solidFill>
                <a:latin typeface="Trebuchet MS"/>
                <a:cs typeface="Trebuchet MS"/>
              </a:rPr>
              <a:t>oce</a:t>
            </a:r>
            <a:r>
              <a:rPr sz="2400" spc="-8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65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2400" spc="-12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400" spc="-13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2400" spc="-16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endParaRPr sz="24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180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2400" spc="-90" dirty="0">
                <a:solidFill>
                  <a:srgbClr val="3C3C3C"/>
                </a:solidFill>
                <a:latin typeface="Trebuchet MS"/>
                <a:cs typeface="Trebuchet MS"/>
              </a:rPr>
              <a:t>Memorabil</a:t>
            </a:r>
            <a:endParaRPr sz="24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17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2400" spc="-155" dirty="0">
                <a:solidFill>
                  <a:srgbClr val="3C3C3C"/>
                </a:solidFill>
                <a:latin typeface="Trebuchet MS"/>
                <a:cs typeface="Trebuchet MS"/>
              </a:rPr>
              <a:t>Specific</a:t>
            </a:r>
            <a:endParaRPr sz="24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180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2400" spc="-155" dirty="0">
                <a:solidFill>
                  <a:srgbClr val="3C3C3C"/>
                </a:solidFill>
                <a:latin typeface="Trebuchet MS"/>
                <a:cs typeface="Trebuchet MS"/>
              </a:rPr>
              <a:t>Realizabil</a:t>
            </a:r>
            <a:endParaRPr sz="24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17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2400" spc="-90" dirty="0">
                <a:solidFill>
                  <a:srgbClr val="3C3C3C"/>
                </a:solidFill>
                <a:latin typeface="Trebuchet MS"/>
                <a:cs typeface="Trebuchet MS"/>
              </a:rPr>
              <a:t>Surprinde</a:t>
            </a:r>
            <a:endParaRPr sz="2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8912" y="615695"/>
            <a:ext cx="11311255" cy="1188720"/>
          </a:xfrm>
          <a:prstGeom prst="rect">
            <a:avLst/>
          </a:prstGeom>
          <a:solidFill>
            <a:srgbClr val="1A315F"/>
          </a:solidFill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3500">
              <a:latin typeface="Times New Roman"/>
              <a:cs typeface="Times New Roman"/>
            </a:endParaRPr>
          </a:p>
          <a:p>
            <a:pPr marL="342900">
              <a:lnSpc>
                <a:spcPct val="100000"/>
              </a:lnSpc>
            </a:pPr>
            <a:r>
              <a:rPr sz="2800" spc="-90" dirty="0">
                <a:solidFill>
                  <a:srgbClr val="FFFFFF"/>
                </a:solidFill>
              </a:rPr>
              <a:t>E</a:t>
            </a:r>
            <a:r>
              <a:rPr sz="2800" spc="-50" dirty="0">
                <a:solidFill>
                  <a:srgbClr val="FFFFFF"/>
                </a:solidFill>
              </a:rPr>
              <a:t>L</a:t>
            </a:r>
            <a:r>
              <a:rPr sz="2800" spc="130" dirty="0">
                <a:solidFill>
                  <a:srgbClr val="FFFFFF"/>
                </a:solidFill>
              </a:rPr>
              <a:t>ABORAR</a:t>
            </a:r>
            <a:r>
              <a:rPr sz="2800" spc="100" dirty="0">
                <a:solidFill>
                  <a:srgbClr val="FFFFFF"/>
                </a:solidFill>
              </a:rPr>
              <a:t>E</a:t>
            </a:r>
            <a:r>
              <a:rPr sz="2800" spc="220" dirty="0">
                <a:solidFill>
                  <a:srgbClr val="FFFFFF"/>
                </a:solidFill>
              </a:rPr>
              <a:t>A</a:t>
            </a:r>
            <a:r>
              <a:rPr sz="2800" spc="-150" dirty="0">
                <a:solidFill>
                  <a:srgbClr val="FFFFFF"/>
                </a:solidFill>
              </a:rPr>
              <a:t> </a:t>
            </a:r>
            <a:r>
              <a:rPr sz="2800" spc="100" dirty="0">
                <a:solidFill>
                  <a:srgbClr val="FFFFFF"/>
                </a:solidFill>
              </a:rPr>
              <a:t>UNEI</a:t>
            </a:r>
            <a:r>
              <a:rPr sz="2800" spc="-80" dirty="0">
                <a:solidFill>
                  <a:srgbClr val="FFFFFF"/>
                </a:solidFill>
              </a:rPr>
              <a:t> </a:t>
            </a:r>
            <a:r>
              <a:rPr sz="2800" spc="155" dirty="0">
                <a:solidFill>
                  <a:srgbClr val="FFFFFF"/>
                </a:solidFill>
              </a:rPr>
              <a:t>D</a:t>
            </a:r>
            <a:r>
              <a:rPr sz="2800" spc="145" dirty="0">
                <a:solidFill>
                  <a:srgbClr val="FFFFFF"/>
                </a:solidFill>
              </a:rPr>
              <a:t>E</a:t>
            </a:r>
            <a:r>
              <a:rPr sz="2800" spc="160" dirty="0">
                <a:solidFill>
                  <a:srgbClr val="FFFFFF"/>
                </a:solidFill>
              </a:rPr>
              <a:t>CLA</a:t>
            </a:r>
            <a:r>
              <a:rPr sz="2800" spc="120" dirty="0">
                <a:solidFill>
                  <a:srgbClr val="FFFFFF"/>
                </a:solidFill>
              </a:rPr>
              <a:t>RA</a:t>
            </a:r>
            <a:r>
              <a:rPr sz="2800" spc="125" dirty="0">
                <a:solidFill>
                  <a:srgbClr val="FFFFFF"/>
                </a:solidFill>
              </a:rPr>
              <a:t>Ţ</a:t>
            </a:r>
            <a:r>
              <a:rPr sz="2800" spc="-80" dirty="0">
                <a:solidFill>
                  <a:srgbClr val="FFFFFF"/>
                </a:solidFill>
              </a:rPr>
              <a:t>II</a:t>
            </a:r>
            <a:r>
              <a:rPr sz="2800" spc="-165" dirty="0">
                <a:solidFill>
                  <a:srgbClr val="FFFFFF"/>
                </a:solidFill>
              </a:rPr>
              <a:t> </a:t>
            </a:r>
            <a:r>
              <a:rPr sz="2800" spc="120" dirty="0">
                <a:solidFill>
                  <a:srgbClr val="FFFFFF"/>
                </a:solidFill>
              </a:rPr>
              <a:t>BUNE</a:t>
            </a:r>
            <a:r>
              <a:rPr sz="2800" spc="-65" dirty="0">
                <a:solidFill>
                  <a:srgbClr val="FFFFFF"/>
                </a:solidFill>
              </a:rPr>
              <a:t> </a:t>
            </a:r>
            <a:r>
              <a:rPr sz="2800" spc="35" dirty="0">
                <a:solidFill>
                  <a:srgbClr val="FFFFFF"/>
                </a:solidFill>
              </a:rPr>
              <a:t>PRIVI</a:t>
            </a:r>
            <a:r>
              <a:rPr sz="2800" spc="40" dirty="0">
                <a:solidFill>
                  <a:srgbClr val="FFFFFF"/>
                </a:solidFill>
              </a:rPr>
              <a:t>N</a:t>
            </a:r>
            <a:r>
              <a:rPr sz="2800" spc="390" dirty="0">
                <a:solidFill>
                  <a:srgbClr val="FFFFFF"/>
                </a:solidFill>
              </a:rPr>
              <a:t>D</a:t>
            </a:r>
            <a:r>
              <a:rPr sz="2800" spc="-555" dirty="0">
                <a:solidFill>
                  <a:srgbClr val="FFFFFF"/>
                </a:solidFill>
              </a:rPr>
              <a:t> </a:t>
            </a:r>
            <a:r>
              <a:rPr sz="2800" spc="110" dirty="0">
                <a:solidFill>
                  <a:srgbClr val="FFFFFF"/>
                </a:solidFill>
              </a:rPr>
              <a:t>VIZIUNEA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659993" y="2118940"/>
            <a:ext cx="9061450" cy="3632200"/>
          </a:xfrm>
          <a:prstGeom prst="rect">
            <a:avLst/>
          </a:prstGeom>
        </p:spPr>
        <p:txBody>
          <a:bodyPr vert="horz" wrap="square" lIns="0" tIns="161290" rIns="0" bIns="0" rtlCol="0">
            <a:spAutoFit/>
          </a:bodyPr>
          <a:lstStyle/>
          <a:p>
            <a:pPr marL="317500" indent="-305435">
              <a:lnSpc>
                <a:spcPct val="100000"/>
              </a:lnSpc>
              <a:spcBef>
                <a:spcPts val="1270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2400" spc="-50" dirty="0">
                <a:solidFill>
                  <a:srgbClr val="3C3C3C"/>
                </a:solidFill>
                <a:latin typeface="Trebuchet MS"/>
                <a:cs typeface="Trebuchet MS"/>
              </a:rPr>
              <a:t>Descrie</a:t>
            </a:r>
            <a:r>
              <a:rPr sz="24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3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24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b="1" spc="5" dirty="0">
                <a:solidFill>
                  <a:srgbClr val="4590B8"/>
                </a:solidFill>
                <a:latin typeface="Trebuchet MS"/>
                <a:cs typeface="Trebuchet MS"/>
              </a:rPr>
              <a:t>schimbare</a:t>
            </a:r>
            <a:r>
              <a:rPr sz="2400" b="1" spc="-60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2400" spc="31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24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40" dirty="0">
                <a:solidFill>
                  <a:srgbClr val="3C3C3C"/>
                </a:solidFill>
                <a:latin typeface="Trebuchet MS"/>
                <a:cs typeface="Trebuchet MS"/>
              </a:rPr>
              <a:t>care</a:t>
            </a:r>
            <a:r>
              <a:rPr sz="2400" spc="-10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10" dirty="0">
                <a:solidFill>
                  <a:srgbClr val="3C3C3C"/>
                </a:solidFill>
                <a:latin typeface="Trebuchet MS"/>
                <a:cs typeface="Trebuchet MS"/>
              </a:rPr>
              <a:t>ar</a:t>
            </a:r>
            <a:r>
              <a:rPr sz="24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225" dirty="0">
                <a:solidFill>
                  <a:srgbClr val="3C3C3C"/>
                </a:solidFill>
                <a:latin typeface="Trebuchet MS"/>
                <a:cs typeface="Trebuchet MS"/>
              </a:rPr>
              <a:t>fi</a:t>
            </a:r>
            <a:r>
              <a:rPr sz="24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60" dirty="0">
                <a:solidFill>
                  <a:srgbClr val="3C3C3C"/>
                </a:solidFill>
                <a:latin typeface="Trebuchet MS"/>
                <a:cs typeface="Trebuchet MS"/>
              </a:rPr>
              <a:t>cel</a:t>
            </a:r>
            <a:r>
              <a:rPr sz="24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80" dirty="0">
                <a:solidFill>
                  <a:srgbClr val="3C3C3C"/>
                </a:solidFill>
                <a:latin typeface="Trebuchet MS"/>
                <a:cs typeface="Trebuchet MS"/>
              </a:rPr>
              <a:t>mai</a:t>
            </a:r>
            <a:r>
              <a:rPr sz="24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20" dirty="0">
                <a:solidFill>
                  <a:srgbClr val="3C3C3C"/>
                </a:solidFill>
                <a:latin typeface="Trebuchet MS"/>
                <a:cs typeface="Trebuchet MS"/>
              </a:rPr>
              <a:t>bun</a:t>
            </a:r>
            <a:r>
              <a:rPr sz="24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05" dirty="0">
                <a:solidFill>
                  <a:srgbClr val="3C3C3C"/>
                </a:solidFill>
                <a:latin typeface="Trebuchet MS"/>
                <a:cs typeface="Trebuchet MS"/>
              </a:rPr>
              <a:t>lucru</a:t>
            </a:r>
            <a:r>
              <a:rPr sz="2400" spc="-10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50" dirty="0">
                <a:solidFill>
                  <a:srgbClr val="3C3C3C"/>
                </a:solidFill>
                <a:latin typeface="Trebuchet MS"/>
                <a:cs typeface="Trebuchet MS"/>
              </a:rPr>
              <a:t>să</a:t>
            </a:r>
            <a:r>
              <a:rPr sz="24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14" dirty="0">
                <a:solidFill>
                  <a:srgbClr val="3C3C3C"/>
                </a:solidFill>
                <a:latin typeface="Trebuchet MS"/>
                <a:cs typeface="Trebuchet MS"/>
              </a:rPr>
              <a:t>se</a:t>
            </a:r>
            <a:r>
              <a:rPr sz="24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55" dirty="0">
                <a:solidFill>
                  <a:srgbClr val="3C3C3C"/>
                </a:solidFill>
                <a:latin typeface="Trebuchet MS"/>
                <a:cs typeface="Trebuchet MS"/>
              </a:rPr>
              <a:t>întâmple?</a:t>
            </a:r>
            <a:endParaRPr sz="24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175"/>
              </a:spcBef>
              <a:buSzPct val="91666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2400" b="1" spc="235" dirty="0">
                <a:solidFill>
                  <a:srgbClr val="4590B8"/>
                </a:solidFill>
                <a:latin typeface="Trebuchet MS"/>
                <a:cs typeface="Trebuchet MS"/>
              </a:rPr>
              <a:t>C</a:t>
            </a:r>
            <a:r>
              <a:rPr sz="2400" b="1" spc="200" dirty="0">
                <a:solidFill>
                  <a:srgbClr val="4590B8"/>
                </a:solidFill>
                <a:latin typeface="Trebuchet MS"/>
                <a:cs typeface="Trebuchet MS"/>
              </a:rPr>
              <a:t>o</a:t>
            </a:r>
            <a:r>
              <a:rPr sz="2400" b="1" spc="-30" dirty="0">
                <a:solidFill>
                  <a:srgbClr val="4590B8"/>
                </a:solidFill>
                <a:latin typeface="Trebuchet MS"/>
                <a:cs typeface="Trebuchet MS"/>
              </a:rPr>
              <a:t>ncisă</a:t>
            </a:r>
            <a:r>
              <a:rPr sz="2400" b="1" spc="-50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2400" spc="31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24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35" dirty="0">
                <a:solidFill>
                  <a:srgbClr val="3C3C3C"/>
                </a:solidFill>
                <a:latin typeface="Trebuchet MS"/>
                <a:cs typeface="Trebuchet MS"/>
              </a:rPr>
              <a:t>maxim</a:t>
            </a:r>
            <a:r>
              <a:rPr sz="2400" spc="-8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40" dirty="0">
                <a:solidFill>
                  <a:srgbClr val="3C3C3C"/>
                </a:solidFill>
                <a:latin typeface="Trebuchet MS"/>
                <a:cs typeface="Trebuchet MS"/>
              </a:rPr>
              <a:t>d</a:t>
            </a:r>
            <a:r>
              <a:rPr sz="2400" spc="-50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2400" spc="-175" dirty="0">
                <a:solidFill>
                  <a:srgbClr val="3C3C3C"/>
                </a:solidFill>
                <a:latin typeface="Trebuchet MS"/>
                <a:cs typeface="Trebuchet MS"/>
              </a:rPr>
              <a:t>uă</a:t>
            </a:r>
            <a:r>
              <a:rPr sz="24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70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2400" spc="-114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2400" spc="-50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2400" spc="-60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2400" spc="-125" dirty="0">
                <a:solidFill>
                  <a:srgbClr val="3C3C3C"/>
                </a:solidFill>
                <a:latin typeface="Trebuchet MS"/>
                <a:cs typeface="Trebuchet MS"/>
              </a:rPr>
              <a:t>oziţii</a:t>
            </a:r>
            <a:endParaRPr sz="24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180"/>
              </a:spcBef>
              <a:buSzPct val="91666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2400" b="1" spc="220" dirty="0">
                <a:solidFill>
                  <a:srgbClr val="4590B8"/>
                </a:solidFill>
                <a:latin typeface="Trebuchet MS"/>
                <a:cs typeface="Trebuchet MS"/>
              </a:rPr>
              <a:t>C</a:t>
            </a:r>
            <a:r>
              <a:rPr sz="2400" b="1" spc="95" dirty="0">
                <a:solidFill>
                  <a:srgbClr val="4590B8"/>
                </a:solidFill>
                <a:latin typeface="Trebuchet MS"/>
                <a:cs typeface="Trebuchet MS"/>
              </a:rPr>
              <a:t>l</a:t>
            </a:r>
            <a:r>
              <a:rPr sz="2400" b="1" spc="25" dirty="0">
                <a:solidFill>
                  <a:srgbClr val="4590B8"/>
                </a:solidFill>
                <a:latin typeface="Trebuchet MS"/>
                <a:cs typeface="Trebuchet MS"/>
              </a:rPr>
              <a:t>a</a:t>
            </a:r>
            <a:r>
              <a:rPr sz="2400" b="1" spc="15" dirty="0">
                <a:solidFill>
                  <a:srgbClr val="4590B8"/>
                </a:solidFill>
                <a:latin typeface="Trebuchet MS"/>
                <a:cs typeface="Trebuchet MS"/>
              </a:rPr>
              <a:t>r</a:t>
            </a:r>
            <a:r>
              <a:rPr sz="2400" b="1" spc="-5" dirty="0">
                <a:solidFill>
                  <a:srgbClr val="4590B8"/>
                </a:solidFill>
                <a:latin typeface="Trebuchet MS"/>
                <a:cs typeface="Trebuchet MS"/>
              </a:rPr>
              <a:t>ă</a:t>
            </a:r>
            <a:r>
              <a:rPr sz="2400" b="1" spc="-55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2400" spc="31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2400" spc="-8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30" dirty="0">
                <a:solidFill>
                  <a:srgbClr val="3C3C3C"/>
                </a:solidFill>
                <a:latin typeface="Trebuchet MS"/>
                <a:cs typeface="Trebuchet MS"/>
              </a:rPr>
              <a:t>poate</a:t>
            </a:r>
            <a:r>
              <a:rPr sz="24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45" dirty="0">
                <a:solidFill>
                  <a:srgbClr val="3C3C3C"/>
                </a:solidFill>
                <a:latin typeface="Trebuchet MS"/>
                <a:cs typeface="Trebuchet MS"/>
              </a:rPr>
              <a:t>însemn</a:t>
            </a:r>
            <a:r>
              <a:rPr sz="2400" spc="-14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4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75" dirty="0">
                <a:solidFill>
                  <a:srgbClr val="3C3C3C"/>
                </a:solidFill>
                <a:latin typeface="Trebuchet MS"/>
                <a:cs typeface="Trebuchet MS"/>
              </a:rPr>
              <a:t>doar</a:t>
            </a:r>
            <a:r>
              <a:rPr sz="24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14" dirty="0">
                <a:solidFill>
                  <a:srgbClr val="3C3C3C"/>
                </a:solidFill>
                <a:latin typeface="Trebuchet MS"/>
                <a:cs typeface="Trebuchet MS"/>
              </a:rPr>
              <a:t>un</a:t>
            </a:r>
            <a:r>
              <a:rPr sz="24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60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2400" spc="-145" dirty="0">
                <a:solidFill>
                  <a:srgbClr val="3C3C3C"/>
                </a:solidFill>
                <a:latin typeface="Trebuchet MS"/>
                <a:cs typeface="Trebuchet MS"/>
              </a:rPr>
              <a:t>in</a:t>
            </a:r>
            <a:r>
              <a:rPr sz="2400" spc="-160" dirty="0">
                <a:solidFill>
                  <a:srgbClr val="3C3C3C"/>
                </a:solidFill>
                <a:latin typeface="Trebuchet MS"/>
                <a:cs typeface="Trebuchet MS"/>
              </a:rPr>
              <a:t>g</a:t>
            </a:r>
            <a:r>
              <a:rPr sz="2400" spc="-50" dirty="0">
                <a:solidFill>
                  <a:srgbClr val="3C3C3C"/>
                </a:solidFill>
                <a:latin typeface="Trebuchet MS"/>
                <a:cs typeface="Trebuchet MS"/>
              </a:rPr>
              <a:t>ur</a:t>
            </a:r>
            <a:r>
              <a:rPr sz="24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40" dirty="0">
                <a:solidFill>
                  <a:srgbClr val="3C3C3C"/>
                </a:solidFill>
                <a:latin typeface="Trebuchet MS"/>
                <a:cs typeface="Trebuchet MS"/>
              </a:rPr>
              <a:t>lu</a:t>
            </a:r>
            <a:r>
              <a:rPr sz="2400" spc="-155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2400" spc="2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2400" spc="-114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endParaRPr sz="24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180"/>
              </a:spcBef>
              <a:buSzPct val="91666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2400" b="1" spc="210" dirty="0">
                <a:solidFill>
                  <a:srgbClr val="4590B8"/>
                </a:solidFill>
                <a:latin typeface="Trebuchet MS"/>
                <a:cs typeface="Trebuchet MS"/>
              </a:rPr>
              <a:t>S</a:t>
            </a:r>
            <a:r>
              <a:rPr sz="2400" b="1" spc="30" dirty="0">
                <a:solidFill>
                  <a:srgbClr val="4590B8"/>
                </a:solidFill>
                <a:latin typeface="Trebuchet MS"/>
                <a:cs typeface="Trebuchet MS"/>
              </a:rPr>
              <a:t>imp</a:t>
            </a:r>
            <a:r>
              <a:rPr sz="2400" b="1" spc="5" dirty="0">
                <a:solidFill>
                  <a:srgbClr val="4590B8"/>
                </a:solidFill>
                <a:latin typeface="Trebuchet MS"/>
                <a:cs typeface="Trebuchet MS"/>
              </a:rPr>
              <a:t>l</a:t>
            </a:r>
            <a:r>
              <a:rPr sz="2400" b="1" spc="-5" dirty="0">
                <a:solidFill>
                  <a:srgbClr val="4590B8"/>
                </a:solidFill>
                <a:latin typeface="Trebuchet MS"/>
                <a:cs typeface="Trebuchet MS"/>
              </a:rPr>
              <a:t>ă</a:t>
            </a:r>
            <a:r>
              <a:rPr sz="2400" b="1" spc="-55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2400" spc="31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24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95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2400" spc="-85" dirty="0">
                <a:solidFill>
                  <a:srgbClr val="3C3C3C"/>
                </a:solidFill>
                <a:latin typeface="Trebuchet MS"/>
                <a:cs typeface="Trebuchet MS"/>
              </a:rPr>
              <a:t>ş</a:t>
            </a:r>
            <a:r>
              <a:rPr sz="2400" spc="25" dirty="0">
                <a:solidFill>
                  <a:srgbClr val="3C3C3C"/>
                </a:solidFill>
                <a:latin typeface="Trebuchet MS"/>
                <a:cs typeface="Trebuchet MS"/>
              </a:rPr>
              <a:t>or</a:t>
            </a:r>
            <a:r>
              <a:rPr sz="24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4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24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45" dirty="0">
                <a:solidFill>
                  <a:srgbClr val="3C3C3C"/>
                </a:solidFill>
                <a:latin typeface="Trebuchet MS"/>
                <a:cs typeface="Trebuchet MS"/>
              </a:rPr>
              <a:t>înţele</a:t>
            </a:r>
            <a:r>
              <a:rPr sz="2400" spc="-135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24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80" dirty="0">
                <a:solidFill>
                  <a:srgbClr val="3C3C3C"/>
                </a:solidFill>
                <a:latin typeface="Trebuchet MS"/>
                <a:cs typeface="Trebuchet MS"/>
              </a:rPr>
              <a:t>d</a:t>
            </a:r>
            <a:r>
              <a:rPr sz="2400" spc="-9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2400" spc="-114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2400" spc="-75" dirty="0">
                <a:solidFill>
                  <a:srgbClr val="3C3C3C"/>
                </a:solidFill>
                <a:latin typeface="Trebuchet MS"/>
                <a:cs typeface="Trebuchet MS"/>
              </a:rPr>
              <a:t> p</a:t>
            </a:r>
            <a:r>
              <a:rPr sz="2400" spc="-4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2400" spc="-185" dirty="0">
                <a:solidFill>
                  <a:srgbClr val="3C3C3C"/>
                </a:solidFill>
                <a:latin typeface="Trebuchet MS"/>
                <a:cs typeface="Trebuchet MS"/>
              </a:rPr>
              <a:t>ima</a:t>
            </a:r>
            <a:endParaRPr sz="24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175"/>
              </a:spcBef>
              <a:buSzPct val="91666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2400" b="1" spc="50" dirty="0">
                <a:solidFill>
                  <a:srgbClr val="4590B8"/>
                </a:solidFill>
                <a:latin typeface="Trebuchet MS"/>
                <a:cs typeface="Trebuchet MS"/>
              </a:rPr>
              <a:t>Ambiţioasă</a:t>
            </a:r>
            <a:r>
              <a:rPr sz="2400" b="1" spc="-45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2400" spc="31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24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40" dirty="0">
                <a:solidFill>
                  <a:srgbClr val="3C3C3C"/>
                </a:solidFill>
                <a:latin typeface="Trebuchet MS"/>
                <a:cs typeface="Trebuchet MS"/>
              </a:rPr>
              <a:t>schimbarea</a:t>
            </a:r>
            <a:r>
              <a:rPr sz="2400" spc="-9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50" dirty="0">
                <a:solidFill>
                  <a:srgbClr val="3C3C3C"/>
                </a:solidFill>
                <a:latin typeface="Trebuchet MS"/>
                <a:cs typeface="Trebuchet MS"/>
              </a:rPr>
              <a:t>pe</a:t>
            </a:r>
            <a:r>
              <a:rPr sz="24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40" dirty="0">
                <a:solidFill>
                  <a:srgbClr val="3C3C3C"/>
                </a:solidFill>
                <a:latin typeface="Trebuchet MS"/>
                <a:cs typeface="Trebuchet MS"/>
              </a:rPr>
              <a:t>care</a:t>
            </a:r>
            <a:r>
              <a:rPr sz="2400" spc="-10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90" dirty="0">
                <a:solidFill>
                  <a:srgbClr val="3C3C3C"/>
                </a:solidFill>
                <a:latin typeface="Trebuchet MS"/>
                <a:cs typeface="Trebuchet MS"/>
              </a:rPr>
              <a:t>doriţi</a:t>
            </a:r>
            <a:r>
              <a:rPr sz="24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50" dirty="0">
                <a:solidFill>
                  <a:srgbClr val="3C3C3C"/>
                </a:solidFill>
                <a:latin typeface="Trebuchet MS"/>
                <a:cs typeface="Trebuchet MS"/>
              </a:rPr>
              <a:t>să</a:t>
            </a:r>
            <a:r>
              <a:rPr sz="24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3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24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55" dirty="0">
                <a:solidFill>
                  <a:srgbClr val="3C3C3C"/>
                </a:solidFill>
                <a:latin typeface="Trebuchet MS"/>
                <a:cs typeface="Trebuchet MS"/>
              </a:rPr>
              <a:t>vedeţi</a:t>
            </a:r>
            <a:r>
              <a:rPr sz="2400" spc="-8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35" dirty="0">
                <a:solidFill>
                  <a:srgbClr val="3C3C3C"/>
                </a:solidFill>
                <a:latin typeface="Trebuchet MS"/>
                <a:cs typeface="Trebuchet MS"/>
              </a:rPr>
              <a:t>este</a:t>
            </a:r>
            <a:r>
              <a:rPr sz="24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65" dirty="0">
                <a:solidFill>
                  <a:srgbClr val="3C3C3C"/>
                </a:solidFill>
                <a:latin typeface="Trebuchet MS"/>
                <a:cs typeface="Trebuchet MS"/>
              </a:rPr>
              <a:t>semnificativă</a:t>
            </a:r>
            <a:endParaRPr sz="24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180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2400" spc="-75" dirty="0">
                <a:solidFill>
                  <a:srgbClr val="3C3C3C"/>
                </a:solidFill>
                <a:latin typeface="Trebuchet MS"/>
                <a:cs typeface="Trebuchet MS"/>
              </a:rPr>
              <a:t>Mai </a:t>
            </a:r>
            <a:r>
              <a:rPr sz="2400" spc="-140" dirty="0">
                <a:solidFill>
                  <a:srgbClr val="3C3C3C"/>
                </a:solidFill>
                <a:latin typeface="Trebuchet MS"/>
                <a:cs typeface="Trebuchet MS"/>
              </a:rPr>
              <a:t>ma</a:t>
            </a:r>
            <a:r>
              <a:rPr sz="2400" spc="-12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2400" spc="-16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24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65" dirty="0">
                <a:solidFill>
                  <a:srgbClr val="3C3C3C"/>
                </a:solidFill>
                <a:latin typeface="Trebuchet MS"/>
                <a:cs typeface="Trebuchet MS"/>
              </a:rPr>
              <a:t>dec</a:t>
            </a:r>
            <a:r>
              <a:rPr sz="2400" spc="-155" dirty="0">
                <a:solidFill>
                  <a:srgbClr val="3C3C3C"/>
                </a:solidFill>
                <a:latin typeface="Trebuchet MS"/>
                <a:cs typeface="Trebuchet MS"/>
              </a:rPr>
              <a:t>ât</a:t>
            </a:r>
            <a:r>
              <a:rPr sz="24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40" dirty="0">
                <a:solidFill>
                  <a:srgbClr val="3C3C3C"/>
                </a:solidFill>
                <a:latin typeface="Trebuchet MS"/>
                <a:cs typeface="Trebuchet MS"/>
              </a:rPr>
              <a:t>or</a:t>
            </a:r>
            <a:r>
              <a:rPr sz="2400" spc="-35" dirty="0">
                <a:solidFill>
                  <a:srgbClr val="3C3C3C"/>
                </a:solidFill>
                <a:latin typeface="Trebuchet MS"/>
                <a:cs typeface="Trebuchet MS"/>
              </a:rPr>
              <a:t>g</a:t>
            </a:r>
            <a:r>
              <a:rPr sz="2400" spc="-160" dirty="0">
                <a:solidFill>
                  <a:srgbClr val="3C3C3C"/>
                </a:solidFill>
                <a:latin typeface="Trebuchet MS"/>
                <a:cs typeface="Trebuchet MS"/>
              </a:rPr>
              <a:t>aniz</a:t>
            </a:r>
            <a:r>
              <a:rPr sz="2400" spc="-200" dirty="0">
                <a:solidFill>
                  <a:srgbClr val="3C3C3C"/>
                </a:solidFill>
                <a:latin typeface="Trebuchet MS"/>
                <a:cs typeface="Trebuchet MS"/>
              </a:rPr>
              <a:t>aţia</a:t>
            </a:r>
            <a:r>
              <a:rPr sz="2400" spc="-9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05" dirty="0">
                <a:solidFill>
                  <a:srgbClr val="3C3C3C"/>
                </a:solidFill>
                <a:latin typeface="Trebuchet MS"/>
                <a:cs typeface="Trebuchet MS"/>
              </a:rPr>
              <a:t>dv</a:t>
            </a:r>
            <a:r>
              <a:rPr sz="2400" spc="-90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2400" spc="-355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endParaRPr sz="24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17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2400" spc="-165" dirty="0">
                <a:solidFill>
                  <a:srgbClr val="3C3C3C"/>
                </a:solidFill>
                <a:latin typeface="Trebuchet MS"/>
                <a:cs typeface="Trebuchet MS"/>
              </a:rPr>
              <a:t>Specifică</a:t>
            </a:r>
            <a:r>
              <a:rPr sz="2400" spc="-9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35" dirty="0">
                <a:solidFill>
                  <a:srgbClr val="3C3C3C"/>
                </a:solidFill>
                <a:latin typeface="Trebuchet MS"/>
                <a:cs typeface="Trebuchet MS"/>
              </a:rPr>
              <a:t>organizaţiei</a:t>
            </a:r>
            <a:r>
              <a:rPr sz="2400" spc="-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65" dirty="0">
                <a:solidFill>
                  <a:srgbClr val="3C3C3C"/>
                </a:solidFill>
                <a:latin typeface="Trebuchet MS"/>
                <a:cs typeface="Trebuchet MS"/>
              </a:rPr>
              <a:t>dvs.</a:t>
            </a:r>
            <a:r>
              <a:rPr sz="2400" spc="-29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31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24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14" dirty="0">
                <a:solidFill>
                  <a:srgbClr val="3C3C3C"/>
                </a:solidFill>
                <a:latin typeface="Trebuchet MS"/>
                <a:cs typeface="Trebuchet MS"/>
              </a:rPr>
              <a:t>se</a:t>
            </a:r>
            <a:r>
              <a:rPr sz="24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45" dirty="0">
                <a:solidFill>
                  <a:srgbClr val="3C3C3C"/>
                </a:solidFill>
                <a:latin typeface="Trebuchet MS"/>
                <a:cs typeface="Trebuchet MS"/>
              </a:rPr>
              <a:t>referă</a:t>
            </a:r>
            <a:r>
              <a:rPr sz="2400" spc="-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215" dirty="0">
                <a:solidFill>
                  <a:srgbClr val="3C3C3C"/>
                </a:solidFill>
                <a:latin typeface="Trebuchet MS"/>
                <a:cs typeface="Trebuchet MS"/>
              </a:rPr>
              <a:t>la</a:t>
            </a:r>
            <a:r>
              <a:rPr sz="24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75" dirty="0">
                <a:solidFill>
                  <a:srgbClr val="3C3C3C"/>
                </a:solidFill>
                <a:latin typeface="Trebuchet MS"/>
                <a:cs typeface="Trebuchet MS"/>
              </a:rPr>
              <a:t>ceea</a:t>
            </a:r>
            <a:r>
              <a:rPr sz="24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50" dirty="0">
                <a:solidFill>
                  <a:srgbClr val="3C3C3C"/>
                </a:solidFill>
                <a:latin typeface="Trebuchet MS"/>
                <a:cs typeface="Trebuchet MS"/>
              </a:rPr>
              <a:t>ce</a:t>
            </a:r>
            <a:r>
              <a:rPr sz="24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150" dirty="0">
                <a:solidFill>
                  <a:srgbClr val="3C3C3C"/>
                </a:solidFill>
                <a:latin typeface="Trebuchet MS"/>
                <a:cs typeface="Trebuchet MS"/>
              </a:rPr>
              <a:t>puteţi</a:t>
            </a:r>
            <a:r>
              <a:rPr sz="24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400" spc="-204" dirty="0">
                <a:solidFill>
                  <a:srgbClr val="3C3C3C"/>
                </a:solidFill>
                <a:latin typeface="Trebuchet MS"/>
                <a:cs typeface="Trebuchet MS"/>
              </a:rPr>
              <a:t>face</a:t>
            </a:r>
            <a:endParaRPr sz="2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9993" y="1322019"/>
            <a:ext cx="998283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600" spc="40" dirty="0">
                <a:solidFill>
                  <a:srgbClr val="1A315F"/>
                </a:solidFill>
              </a:rPr>
              <a:t>LEGEA</a:t>
            </a:r>
            <a:r>
              <a:rPr sz="3600" spc="-100" dirty="0">
                <a:solidFill>
                  <a:srgbClr val="1A315F"/>
                </a:solidFill>
              </a:rPr>
              <a:t> </a:t>
            </a:r>
            <a:r>
              <a:rPr sz="3600" spc="20" dirty="0">
                <a:solidFill>
                  <a:srgbClr val="1A315F"/>
                </a:solidFill>
              </a:rPr>
              <a:t>NR.</a:t>
            </a:r>
            <a:r>
              <a:rPr sz="3600" spc="-445" dirty="0">
                <a:solidFill>
                  <a:srgbClr val="1A315F"/>
                </a:solidFill>
              </a:rPr>
              <a:t> </a:t>
            </a:r>
            <a:r>
              <a:rPr sz="3600" spc="-90" dirty="0">
                <a:solidFill>
                  <a:srgbClr val="1A315F"/>
                </a:solidFill>
              </a:rPr>
              <a:t>223</a:t>
            </a:r>
            <a:r>
              <a:rPr sz="3600" spc="-85" dirty="0">
                <a:solidFill>
                  <a:srgbClr val="1A315F"/>
                </a:solidFill>
              </a:rPr>
              <a:t> </a:t>
            </a:r>
            <a:r>
              <a:rPr sz="3600" spc="300" dirty="0">
                <a:solidFill>
                  <a:srgbClr val="1A315F"/>
                </a:solidFill>
              </a:rPr>
              <a:t>CU</a:t>
            </a:r>
            <a:r>
              <a:rPr sz="3600" spc="-80" dirty="0">
                <a:solidFill>
                  <a:srgbClr val="1A315F"/>
                </a:solidFill>
              </a:rPr>
              <a:t> </a:t>
            </a:r>
            <a:r>
              <a:rPr sz="3600" spc="-40" dirty="0">
                <a:solidFill>
                  <a:srgbClr val="1A315F"/>
                </a:solidFill>
              </a:rPr>
              <a:t>PRIVIRE</a:t>
            </a:r>
            <a:r>
              <a:rPr sz="3600" spc="-120" dirty="0">
                <a:solidFill>
                  <a:srgbClr val="1A315F"/>
                </a:solidFill>
              </a:rPr>
              <a:t> </a:t>
            </a:r>
            <a:r>
              <a:rPr sz="3600" spc="114" dirty="0">
                <a:solidFill>
                  <a:srgbClr val="1A315F"/>
                </a:solidFill>
              </a:rPr>
              <a:t>LA</a:t>
            </a:r>
            <a:r>
              <a:rPr sz="3600" spc="-459" dirty="0">
                <a:solidFill>
                  <a:srgbClr val="1A315F"/>
                </a:solidFill>
              </a:rPr>
              <a:t> </a:t>
            </a:r>
            <a:r>
              <a:rPr sz="3600" spc="114" dirty="0">
                <a:solidFill>
                  <a:srgbClr val="1A315F"/>
                </a:solidFill>
              </a:rPr>
              <a:t>ANTREPRENORIAT </a:t>
            </a:r>
            <a:r>
              <a:rPr sz="3600" spc="-1070" dirty="0">
                <a:solidFill>
                  <a:srgbClr val="1A315F"/>
                </a:solidFill>
              </a:rPr>
              <a:t> </a:t>
            </a:r>
            <a:r>
              <a:rPr sz="3600" spc="160" dirty="0">
                <a:solidFill>
                  <a:srgbClr val="1A315F"/>
                </a:solidFill>
              </a:rPr>
              <a:t>SOCIAL</a:t>
            </a:r>
            <a:r>
              <a:rPr sz="3600" spc="-95" dirty="0">
                <a:solidFill>
                  <a:srgbClr val="1A315F"/>
                </a:solidFill>
              </a:rPr>
              <a:t> SI</a:t>
            </a:r>
            <a:r>
              <a:rPr sz="3600" spc="-85" dirty="0">
                <a:solidFill>
                  <a:srgbClr val="1A315F"/>
                </a:solidFill>
              </a:rPr>
              <a:t> </a:t>
            </a:r>
            <a:r>
              <a:rPr sz="3600" spc="60" dirty="0">
                <a:solidFill>
                  <a:srgbClr val="1A315F"/>
                </a:solidFill>
              </a:rPr>
              <a:t>ÎNTREPRINDERILE</a:t>
            </a:r>
            <a:r>
              <a:rPr sz="3600" spc="-150" dirty="0">
                <a:solidFill>
                  <a:srgbClr val="1A315F"/>
                </a:solidFill>
              </a:rPr>
              <a:t> </a:t>
            </a:r>
            <a:r>
              <a:rPr sz="3600" spc="120" dirty="0">
                <a:solidFill>
                  <a:srgbClr val="1A315F"/>
                </a:solidFill>
              </a:rPr>
              <a:t>SOCIALE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448055" y="3084576"/>
            <a:ext cx="11262360" cy="3307079"/>
          </a:xfrm>
          <a:prstGeom prst="rect">
            <a:avLst/>
          </a:prstGeom>
          <a:solidFill>
            <a:srgbClr val="1A315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200">
              <a:latin typeface="Times New Roman"/>
              <a:cs typeface="Times New Roman"/>
            </a:endParaRPr>
          </a:p>
          <a:p>
            <a:pPr marL="1059815">
              <a:lnSpc>
                <a:spcPct val="100000"/>
              </a:lnSpc>
            </a:pPr>
            <a:r>
              <a:rPr sz="1600" spc="-80" dirty="0">
                <a:solidFill>
                  <a:srgbClr val="4590B8"/>
                </a:solidFill>
                <a:latin typeface="Trebuchet MS"/>
                <a:cs typeface="Trebuchet MS"/>
              </a:rPr>
              <a:t>P</a:t>
            </a:r>
            <a:r>
              <a:rPr sz="1600" spc="90" dirty="0">
                <a:solidFill>
                  <a:srgbClr val="4590B8"/>
                </a:solidFill>
                <a:latin typeface="Trebuchet MS"/>
                <a:cs typeface="Trebuchet MS"/>
              </a:rPr>
              <a:t>U</a:t>
            </a:r>
            <a:r>
              <a:rPr sz="1600" dirty="0">
                <a:solidFill>
                  <a:srgbClr val="4590B8"/>
                </a:solidFill>
                <a:latin typeface="Trebuchet MS"/>
                <a:cs typeface="Trebuchet MS"/>
              </a:rPr>
              <a:t>B</a:t>
            </a:r>
            <a:r>
              <a:rPr sz="1600" spc="-50" dirty="0">
                <a:solidFill>
                  <a:srgbClr val="4590B8"/>
                </a:solidFill>
                <a:latin typeface="Trebuchet MS"/>
                <a:cs typeface="Trebuchet MS"/>
              </a:rPr>
              <a:t>L</a:t>
            </a:r>
            <a:r>
              <a:rPr sz="1600" spc="-20" dirty="0">
                <a:solidFill>
                  <a:srgbClr val="4590B8"/>
                </a:solidFill>
                <a:latin typeface="Trebuchet MS"/>
                <a:cs typeface="Trebuchet MS"/>
              </a:rPr>
              <a:t>I</a:t>
            </a:r>
            <a:r>
              <a:rPr sz="1600" spc="215" dirty="0">
                <a:solidFill>
                  <a:srgbClr val="4590B8"/>
                </a:solidFill>
                <a:latin typeface="Trebuchet MS"/>
                <a:cs typeface="Trebuchet MS"/>
              </a:rPr>
              <a:t>C</a:t>
            </a:r>
            <a:r>
              <a:rPr sz="1600" spc="-35" dirty="0">
                <a:solidFill>
                  <a:srgbClr val="4590B8"/>
                </a:solidFill>
                <a:latin typeface="Trebuchet MS"/>
                <a:cs typeface="Trebuchet MS"/>
              </a:rPr>
              <a:t>A</a:t>
            </a:r>
            <a:r>
              <a:rPr sz="1600" spc="30" dirty="0">
                <a:solidFill>
                  <a:srgbClr val="4590B8"/>
                </a:solidFill>
                <a:latin typeface="Trebuchet MS"/>
                <a:cs typeface="Trebuchet MS"/>
              </a:rPr>
              <a:t>T</a:t>
            </a:r>
            <a:r>
              <a:rPr sz="1600" spc="135" dirty="0">
                <a:solidFill>
                  <a:srgbClr val="4590B8"/>
                </a:solidFill>
                <a:latin typeface="Trebuchet MS"/>
                <a:cs typeface="Trebuchet MS"/>
              </a:rPr>
              <a:t>Ă</a:t>
            </a:r>
            <a:r>
              <a:rPr sz="1600" spc="-235" dirty="0">
                <a:solidFill>
                  <a:srgbClr val="4590B8"/>
                </a:solidFill>
                <a:latin typeface="Trebuchet MS"/>
                <a:cs typeface="Trebuchet MS"/>
              </a:rPr>
              <a:t>:</a:t>
            </a:r>
            <a:r>
              <a:rPr sz="1600" spc="-240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1600" spc="-30" dirty="0">
                <a:solidFill>
                  <a:srgbClr val="4590B8"/>
                </a:solidFill>
                <a:latin typeface="Trebuchet MS"/>
                <a:cs typeface="Trebuchet MS"/>
              </a:rPr>
              <a:t>2</a:t>
            </a:r>
            <a:r>
              <a:rPr sz="1600" spc="-35" dirty="0">
                <a:solidFill>
                  <a:srgbClr val="4590B8"/>
                </a:solidFill>
                <a:latin typeface="Trebuchet MS"/>
                <a:cs typeface="Trebuchet MS"/>
              </a:rPr>
              <a:t>4</a:t>
            </a:r>
            <a:r>
              <a:rPr sz="1600" spc="-65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1600" spc="225" dirty="0">
                <a:solidFill>
                  <a:srgbClr val="4590B8"/>
                </a:solidFill>
                <a:latin typeface="Trebuchet MS"/>
                <a:cs typeface="Trebuchet MS"/>
              </a:rPr>
              <a:t>N</a:t>
            </a:r>
            <a:r>
              <a:rPr sz="1600" spc="40" dirty="0">
                <a:solidFill>
                  <a:srgbClr val="4590B8"/>
                </a:solidFill>
                <a:latin typeface="Trebuchet MS"/>
                <a:cs typeface="Trebuchet MS"/>
              </a:rPr>
              <a:t>OI</a:t>
            </a:r>
            <a:r>
              <a:rPr sz="1600" spc="65" dirty="0">
                <a:solidFill>
                  <a:srgbClr val="4590B8"/>
                </a:solidFill>
                <a:latin typeface="Trebuchet MS"/>
                <a:cs typeface="Trebuchet MS"/>
              </a:rPr>
              <a:t>E</a:t>
            </a:r>
            <a:r>
              <a:rPr sz="1600" spc="110" dirty="0">
                <a:solidFill>
                  <a:srgbClr val="4590B8"/>
                </a:solidFill>
                <a:latin typeface="Trebuchet MS"/>
                <a:cs typeface="Trebuchet MS"/>
              </a:rPr>
              <a:t>M</a:t>
            </a:r>
            <a:r>
              <a:rPr sz="1600" dirty="0">
                <a:solidFill>
                  <a:srgbClr val="4590B8"/>
                </a:solidFill>
                <a:latin typeface="Trebuchet MS"/>
                <a:cs typeface="Trebuchet MS"/>
              </a:rPr>
              <a:t>B</a:t>
            </a:r>
            <a:r>
              <a:rPr sz="1600" spc="30" dirty="0">
                <a:solidFill>
                  <a:srgbClr val="4590B8"/>
                </a:solidFill>
                <a:latin typeface="Trebuchet MS"/>
                <a:cs typeface="Trebuchet MS"/>
              </a:rPr>
              <a:t>R</a:t>
            </a:r>
            <a:r>
              <a:rPr sz="1600" spc="-45" dirty="0">
                <a:solidFill>
                  <a:srgbClr val="4590B8"/>
                </a:solidFill>
                <a:latin typeface="Trebuchet MS"/>
                <a:cs typeface="Trebuchet MS"/>
              </a:rPr>
              <a:t>I</a:t>
            </a:r>
            <a:r>
              <a:rPr sz="1600" spc="-55" dirty="0">
                <a:solidFill>
                  <a:srgbClr val="4590B8"/>
                </a:solidFill>
                <a:latin typeface="Trebuchet MS"/>
                <a:cs typeface="Trebuchet MS"/>
              </a:rPr>
              <a:t>E</a:t>
            </a:r>
            <a:r>
              <a:rPr sz="1600" spc="-65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1600" spc="-30" dirty="0">
                <a:solidFill>
                  <a:srgbClr val="4590B8"/>
                </a:solidFill>
                <a:latin typeface="Trebuchet MS"/>
                <a:cs typeface="Trebuchet MS"/>
              </a:rPr>
              <a:t>201</a:t>
            </a:r>
            <a:r>
              <a:rPr sz="1600" spc="-35" dirty="0">
                <a:solidFill>
                  <a:srgbClr val="4590B8"/>
                </a:solidFill>
                <a:latin typeface="Trebuchet MS"/>
                <a:cs typeface="Trebuchet MS"/>
              </a:rPr>
              <a:t>7</a:t>
            </a:r>
            <a:endParaRPr sz="1600">
              <a:latin typeface="Trebuchet MS"/>
              <a:cs typeface="Trebuchet MS"/>
            </a:endParaRPr>
          </a:p>
          <a:p>
            <a:pPr marL="1059815">
              <a:lnSpc>
                <a:spcPct val="100000"/>
              </a:lnSpc>
              <a:spcBef>
                <a:spcPts val="985"/>
              </a:spcBef>
            </a:pPr>
            <a:r>
              <a:rPr sz="1600" spc="-45" dirty="0">
                <a:solidFill>
                  <a:srgbClr val="4590B8"/>
                </a:solidFill>
                <a:latin typeface="Trebuchet MS"/>
                <a:cs typeface="Trebuchet MS"/>
              </a:rPr>
              <a:t>Î</a:t>
            </a:r>
            <a:r>
              <a:rPr sz="1600" spc="229" dirty="0">
                <a:solidFill>
                  <a:srgbClr val="4590B8"/>
                </a:solidFill>
                <a:latin typeface="Trebuchet MS"/>
                <a:cs typeface="Trebuchet MS"/>
              </a:rPr>
              <a:t>N</a:t>
            </a:r>
            <a:r>
              <a:rPr sz="1600" spc="-275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1600" spc="20" dirty="0">
                <a:solidFill>
                  <a:srgbClr val="4590B8"/>
                </a:solidFill>
                <a:latin typeface="Trebuchet MS"/>
                <a:cs typeface="Trebuchet MS"/>
              </a:rPr>
              <a:t>V</a:t>
            </a:r>
            <a:r>
              <a:rPr sz="1600" spc="-45" dirty="0">
                <a:solidFill>
                  <a:srgbClr val="4590B8"/>
                </a:solidFill>
                <a:latin typeface="Trebuchet MS"/>
                <a:cs typeface="Trebuchet MS"/>
              </a:rPr>
              <a:t>I</a:t>
            </a:r>
            <a:r>
              <a:rPr sz="1600" spc="114" dirty="0">
                <a:solidFill>
                  <a:srgbClr val="4590B8"/>
                </a:solidFill>
                <a:latin typeface="Trebuchet MS"/>
                <a:cs typeface="Trebuchet MS"/>
              </a:rPr>
              <a:t>G</a:t>
            </a:r>
            <a:r>
              <a:rPr sz="1600" spc="170" dirty="0">
                <a:solidFill>
                  <a:srgbClr val="4590B8"/>
                </a:solidFill>
                <a:latin typeface="Trebuchet MS"/>
                <a:cs typeface="Trebuchet MS"/>
              </a:rPr>
              <a:t>O</a:t>
            </a:r>
            <a:r>
              <a:rPr sz="1600" spc="130" dirty="0">
                <a:solidFill>
                  <a:srgbClr val="4590B8"/>
                </a:solidFill>
                <a:latin typeface="Trebuchet MS"/>
                <a:cs typeface="Trebuchet MS"/>
              </a:rPr>
              <a:t>A</a:t>
            </a:r>
            <a:r>
              <a:rPr sz="1600" spc="30" dirty="0">
                <a:solidFill>
                  <a:srgbClr val="4590B8"/>
                </a:solidFill>
                <a:latin typeface="Trebuchet MS"/>
                <a:cs typeface="Trebuchet MS"/>
              </a:rPr>
              <a:t>R</a:t>
            </a:r>
            <a:r>
              <a:rPr sz="1600" spc="-55" dirty="0">
                <a:solidFill>
                  <a:srgbClr val="4590B8"/>
                </a:solidFill>
                <a:latin typeface="Trebuchet MS"/>
                <a:cs typeface="Trebuchet MS"/>
              </a:rPr>
              <a:t>E</a:t>
            </a:r>
            <a:r>
              <a:rPr sz="1600" spc="-90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1600" spc="135" dirty="0">
                <a:solidFill>
                  <a:srgbClr val="4590B8"/>
                </a:solidFill>
                <a:latin typeface="Trebuchet MS"/>
                <a:cs typeface="Trebuchet MS"/>
              </a:rPr>
              <a:t>DIN</a:t>
            </a:r>
            <a:r>
              <a:rPr sz="1600" spc="-35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1600" spc="-40" dirty="0">
                <a:solidFill>
                  <a:srgbClr val="4590B8"/>
                </a:solidFill>
                <a:latin typeface="Trebuchet MS"/>
                <a:cs typeface="Trebuchet MS"/>
              </a:rPr>
              <a:t>25</a:t>
            </a:r>
            <a:r>
              <a:rPr sz="1600" spc="-65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1600" spc="110" dirty="0">
                <a:solidFill>
                  <a:srgbClr val="4590B8"/>
                </a:solidFill>
                <a:latin typeface="Trebuchet MS"/>
                <a:cs typeface="Trebuchet MS"/>
              </a:rPr>
              <a:t>M</a:t>
            </a:r>
            <a:r>
              <a:rPr sz="1600" spc="130" dirty="0">
                <a:solidFill>
                  <a:srgbClr val="4590B8"/>
                </a:solidFill>
                <a:latin typeface="Trebuchet MS"/>
                <a:cs typeface="Trebuchet MS"/>
              </a:rPr>
              <a:t>A</a:t>
            </a:r>
            <a:r>
              <a:rPr sz="1600" spc="-45" dirty="0">
                <a:solidFill>
                  <a:srgbClr val="4590B8"/>
                </a:solidFill>
                <a:latin typeface="Trebuchet MS"/>
                <a:cs typeface="Trebuchet MS"/>
              </a:rPr>
              <a:t>I </a:t>
            </a:r>
            <a:r>
              <a:rPr sz="1600" spc="-35" dirty="0">
                <a:solidFill>
                  <a:srgbClr val="4590B8"/>
                </a:solidFill>
                <a:latin typeface="Trebuchet MS"/>
                <a:cs typeface="Trebuchet MS"/>
              </a:rPr>
              <a:t>201</a:t>
            </a:r>
            <a:r>
              <a:rPr sz="1600" spc="-40" dirty="0">
                <a:solidFill>
                  <a:srgbClr val="4590B8"/>
                </a:solidFill>
                <a:latin typeface="Trebuchet MS"/>
                <a:cs typeface="Trebuchet MS"/>
              </a:rPr>
              <a:t>8</a:t>
            </a:r>
            <a:endParaRPr sz="1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8912" y="615695"/>
            <a:ext cx="11311255" cy="1188720"/>
          </a:xfrm>
          <a:prstGeom prst="rect">
            <a:avLst/>
          </a:prstGeom>
          <a:solidFill>
            <a:srgbClr val="1A315F"/>
          </a:solidFill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3500">
              <a:latin typeface="Times New Roman"/>
              <a:cs typeface="Times New Roman"/>
            </a:endParaRPr>
          </a:p>
          <a:p>
            <a:pPr marL="342900">
              <a:lnSpc>
                <a:spcPct val="100000"/>
              </a:lnSpc>
            </a:pPr>
            <a:r>
              <a:rPr sz="2800" spc="95" dirty="0">
                <a:solidFill>
                  <a:srgbClr val="FFFFFF"/>
                </a:solidFill>
              </a:rPr>
              <a:t>ELABORAREA</a:t>
            </a:r>
            <a:r>
              <a:rPr sz="2800" spc="-155" dirty="0">
                <a:solidFill>
                  <a:srgbClr val="FFFFFF"/>
                </a:solidFill>
              </a:rPr>
              <a:t> </a:t>
            </a:r>
            <a:r>
              <a:rPr sz="2800" spc="100" dirty="0">
                <a:solidFill>
                  <a:srgbClr val="FFFFFF"/>
                </a:solidFill>
              </a:rPr>
              <a:t>UNEI</a:t>
            </a:r>
            <a:r>
              <a:rPr sz="2800" spc="-80" dirty="0">
                <a:solidFill>
                  <a:srgbClr val="FFFFFF"/>
                </a:solidFill>
              </a:rPr>
              <a:t> </a:t>
            </a:r>
            <a:r>
              <a:rPr sz="2800" spc="100" dirty="0">
                <a:solidFill>
                  <a:srgbClr val="FFFFFF"/>
                </a:solidFill>
              </a:rPr>
              <a:t>DECLARAŢII</a:t>
            </a:r>
            <a:r>
              <a:rPr sz="2800" spc="-170" dirty="0">
                <a:solidFill>
                  <a:srgbClr val="FFFFFF"/>
                </a:solidFill>
              </a:rPr>
              <a:t> </a:t>
            </a:r>
            <a:r>
              <a:rPr sz="2800" spc="120" dirty="0">
                <a:solidFill>
                  <a:srgbClr val="FFFFFF"/>
                </a:solidFill>
              </a:rPr>
              <a:t>BUNE</a:t>
            </a:r>
            <a:r>
              <a:rPr sz="2800" spc="-65" dirty="0">
                <a:solidFill>
                  <a:srgbClr val="FFFFFF"/>
                </a:solidFill>
              </a:rPr>
              <a:t> </a:t>
            </a:r>
            <a:r>
              <a:rPr sz="2800" spc="85" dirty="0">
                <a:solidFill>
                  <a:srgbClr val="FFFFFF"/>
                </a:solidFill>
              </a:rPr>
              <a:t>PRIVIND</a:t>
            </a:r>
            <a:r>
              <a:rPr sz="2800" spc="-120" dirty="0">
                <a:solidFill>
                  <a:srgbClr val="FFFFFF"/>
                </a:solidFill>
              </a:rPr>
              <a:t> </a:t>
            </a:r>
            <a:r>
              <a:rPr sz="2800" spc="85" dirty="0">
                <a:solidFill>
                  <a:srgbClr val="FFFFFF"/>
                </a:solidFill>
              </a:rPr>
              <a:t>MISIUNEA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659993" y="1965315"/>
            <a:ext cx="5611495" cy="3586479"/>
          </a:xfrm>
          <a:prstGeom prst="rect">
            <a:avLst/>
          </a:prstGeom>
        </p:spPr>
        <p:txBody>
          <a:bodyPr vert="horz" wrap="square" lIns="0" tIns="121920" rIns="0" bIns="0" rtlCol="0">
            <a:spAutoFit/>
          </a:bodyPr>
          <a:lstStyle/>
          <a:p>
            <a:pPr marL="317500" indent="-305435">
              <a:lnSpc>
                <a:spcPct val="100000"/>
              </a:lnSpc>
              <a:spcBef>
                <a:spcPts val="960"/>
              </a:spcBef>
              <a:buClr>
                <a:srgbClr val="4590B8"/>
              </a:buClr>
              <a:buSzPct val="90909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2200" spc="-120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2200" spc="-8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2200" spc="-170" dirty="0">
                <a:solidFill>
                  <a:srgbClr val="3C3C3C"/>
                </a:solidFill>
                <a:latin typeface="Trebuchet MS"/>
                <a:cs typeface="Trebuchet MS"/>
              </a:rPr>
              <a:t>mp</a:t>
            </a:r>
            <a:r>
              <a:rPr sz="2200" spc="-80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2200" spc="-215" dirty="0">
                <a:solidFill>
                  <a:srgbClr val="3C3C3C"/>
                </a:solidFill>
                <a:latin typeface="Trebuchet MS"/>
                <a:cs typeface="Trebuchet MS"/>
              </a:rPr>
              <a:t>ă</a:t>
            </a:r>
            <a:r>
              <a:rPr sz="22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29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22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80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2200" spc="-70" dirty="0">
                <a:solidFill>
                  <a:srgbClr val="3C3C3C"/>
                </a:solidFill>
                <a:latin typeface="Trebuchet MS"/>
                <a:cs typeface="Trebuchet MS"/>
              </a:rPr>
              <a:t>ş</a:t>
            </a:r>
            <a:r>
              <a:rPr sz="2200" spc="40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2200" spc="1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22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12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22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135" dirty="0">
                <a:solidFill>
                  <a:srgbClr val="3C3C3C"/>
                </a:solidFill>
                <a:latin typeface="Trebuchet MS"/>
                <a:cs typeface="Trebuchet MS"/>
              </a:rPr>
              <a:t>în</a:t>
            </a:r>
            <a:r>
              <a:rPr sz="2200" spc="-125" dirty="0">
                <a:solidFill>
                  <a:srgbClr val="3C3C3C"/>
                </a:solidFill>
                <a:latin typeface="Trebuchet MS"/>
                <a:cs typeface="Trebuchet MS"/>
              </a:rPr>
              <a:t>ţeles</a:t>
            </a:r>
            <a:r>
              <a:rPr sz="22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114" dirty="0">
                <a:solidFill>
                  <a:srgbClr val="3C3C3C"/>
                </a:solidFill>
                <a:latin typeface="Trebuchet MS"/>
                <a:cs typeface="Trebuchet MS"/>
              </a:rPr>
              <a:t>din</a:t>
            </a:r>
            <a:r>
              <a:rPr sz="22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65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2200" spc="-5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2200" spc="-170" dirty="0">
                <a:solidFill>
                  <a:srgbClr val="3C3C3C"/>
                </a:solidFill>
                <a:latin typeface="Trebuchet MS"/>
                <a:cs typeface="Trebuchet MS"/>
              </a:rPr>
              <a:t>ima</a:t>
            </a:r>
            <a:endParaRPr sz="22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860"/>
              </a:spcBef>
              <a:buClr>
                <a:srgbClr val="4590B8"/>
              </a:buClr>
              <a:buSzPct val="90909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2200" spc="-155" dirty="0">
                <a:solidFill>
                  <a:srgbClr val="3C3C3C"/>
                </a:solidFill>
                <a:latin typeface="Trebuchet MS"/>
                <a:cs typeface="Trebuchet MS"/>
              </a:rPr>
              <a:t>Specifică</a:t>
            </a:r>
            <a:r>
              <a:rPr sz="22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130" dirty="0">
                <a:solidFill>
                  <a:srgbClr val="3C3C3C"/>
                </a:solidFill>
                <a:latin typeface="Trebuchet MS"/>
                <a:cs typeface="Trebuchet MS"/>
              </a:rPr>
              <a:t>organizaţiei</a:t>
            </a:r>
            <a:r>
              <a:rPr sz="22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150" dirty="0">
                <a:solidFill>
                  <a:srgbClr val="3C3C3C"/>
                </a:solidFill>
                <a:latin typeface="Trebuchet MS"/>
                <a:cs typeface="Trebuchet MS"/>
              </a:rPr>
              <a:t>dvs.</a:t>
            </a:r>
            <a:r>
              <a:rPr sz="2200" spc="-2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29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22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140" dirty="0">
                <a:solidFill>
                  <a:srgbClr val="3C3C3C"/>
                </a:solidFill>
                <a:latin typeface="Trebuchet MS"/>
                <a:cs typeface="Trebuchet MS"/>
              </a:rPr>
              <a:t>ce</a:t>
            </a:r>
            <a:r>
              <a:rPr sz="22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175" dirty="0">
                <a:solidFill>
                  <a:srgbClr val="3C3C3C"/>
                </a:solidFill>
                <a:latin typeface="Trebuchet MS"/>
                <a:cs typeface="Trebuchet MS"/>
              </a:rPr>
              <a:t>faceţi</a:t>
            </a:r>
            <a:r>
              <a:rPr sz="22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12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22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195" dirty="0">
                <a:solidFill>
                  <a:srgbClr val="3C3C3C"/>
                </a:solidFill>
                <a:latin typeface="Trebuchet MS"/>
                <a:cs typeface="Trebuchet MS"/>
              </a:rPr>
              <a:t>fapt</a:t>
            </a:r>
            <a:endParaRPr sz="22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870"/>
              </a:spcBef>
              <a:buClr>
                <a:srgbClr val="4590B8"/>
              </a:buClr>
              <a:buSzPct val="90909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2200" spc="4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2200" spc="10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2200" spc="-135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2200" spc="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2200" spc="-10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2200" spc="-19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22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55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2200" spc="-95" dirty="0">
                <a:solidFill>
                  <a:srgbClr val="3C3C3C"/>
                </a:solidFill>
                <a:latin typeface="Trebuchet MS"/>
                <a:cs typeface="Trebuchet MS"/>
              </a:rPr>
              <a:t>copul</a:t>
            </a:r>
            <a:r>
              <a:rPr sz="22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145" dirty="0">
                <a:solidFill>
                  <a:srgbClr val="3C3C3C"/>
                </a:solidFill>
                <a:latin typeface="Trebuchet MS"/>
                <a:cs typeface="Trebuchet MS"/>
              </a:rPr>
              <a:t>fundamen</a:t>
            </a:r>
            <a:r>
              <a:rPr sz="2200" spc="-100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2200" spc="-190" dirty="0">
                <a:solidFill>
                  <a:srgbClr val="3C3C3C"/>
                </a:solidFill>
                <a:latin typeface="Trebuchet MS"/>
                <a:cs typeface="Trebuchet MS"/>
              </a:rPr>
              <a:t>al</a:t>
            </a:r>
            <a:r>
              <a:rPr sz="2200" spc="-9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190" dirty="0">
                <a:solidFill>
                  <a:srgbClr val="3C3C3C"/>
                </a:solidFill>
                <a:latin typeface="Trebuchet MS"/>
                <a:cs typeface="Trebuchet MS"/>
              </a:rPr>
              <a:t>al</a:t>
            </a:r>
            <a:r>
              <a:rPr sz="22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35" dirty="0">
                <a:solidFill>
                  <a:srgbClr val="3C3C3C"/>
                </a:solidFill>
                <a:latin typeface="Trebuchet MS"/>
                <a:cs typeface="Trebuchet MS"/>
              </a:rPr>
              <a:t>or</a:t>
            </a:r>
            <a:r>
              <a:rPr sz="2200" spc="-55" dirty="0">
                <a:solidFill>
                  <a:srgbClr val="3C3C3C"/>
                </a:solidFill>
                <a:latin typeface="Trebuchet MS"/>
                <a:cs typeface="Trebuchet MS"/>
              </a:rPr>
              <a:t>g</a:t>
            </a:r>
            <a:r>
              <a:rPr sz="2200" spc="-180" dirty="0">
                <a:solidFill>
                  <a:srgbClr val="3C3C3C"/>
                </a:solidFill>
                <a:latin typeface="Trebuchet MS"/>
                <a:cs typeface="Trebuchet MS"/>
              </a:rPr>
              <a:t>an</a:t>
            </a:r>
            <a:r>
              <a:rPr sz="2200" spc="-10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2200" spc="-135" dirty="0">
                <a:solidFill>
                  <a:srgbClr val="3C3C3C"/>
                </a:solidFill>
                <a:latin typeface="Trebuchet MS"/>
                <a:cs typeface="Trebuchet MS"/>
              </a:rPr>
              <a:t>z</a:t>
            </a:r>
            <a:r>
              <a:rPr sz="2200" spc="-160" dirty="0">
                <a:solidFill>
                  <a:srgbClr val="3C3C3C"/>
                </a:solidFill>
                <a:latin typeface="Trebuchet MS"/>
                <a:cs typeface="Trebuchet MS"/>
              </a:rPr>
              <a:t>aţiei</a:t>
            </a:r>
            <a:r>
              <a:rPr sz="22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90" dirty="0">
                <a:solidFill>
                  <a:srgbClr val="3C3C3C"/>
                </a:solidFill>
                <a:latin typeface="Trebuchet MS"/>
                <a:cs typeface="Trebuchet MS"/>
              </a:rPr>
              <a:t>dv</a:t>
            </a:r>
            <a:r>
              <a:rPr sz="2200" spc="-85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2200" spc="-325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endParaRPr sz="2200">
              <a:latin typeface="Trebuchet MS"/>
              <a:cs typeface="Trebuchet MS"/>
            </a:endParaRPr>
          </a:p>
          <a:p>
            <a:pPr marL="722630" lvl="1" indent="-387350">
              <a:lnSpc>
                <a:spcPct val="100000"/>
              </a:lnSpc>
              <a:spcBef>
                <a:spcPts val="865"/>
              </a:spcBef>
              <a:buSzPct val="90909"/>
              <a:buFont typeface="Wingdings"/>
              <a:buChar char=""/>
              <a:tabLst>
                <a:tab pos="722630" algn="l"/>
                <a:tab pos="723265" algn="l"/>
              </a:tabLst>
            </a:pPr>
            <a:r>
              <a:rPr sz="2200" b="1" spc="-35" dirty="0">
                <a:solidFill>
                  <a:srgbClr val="4590B8"/>
                </a:solidFill>
                <a:latin typeface="Trebuchet MS"/>
                <a:cs typeface="Trebuchet MS"/>
              </a:rPr>
              <a:t>ce</a:t>
            </a:r>
            <a:r>
              <a:rPr sz="2200" b="1" spc="-85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2200" spc="-200" dirty="0">
                <a:solidFill>
                  <a:srgbClr val="3C3C3C"/>
                </a:solidFill>
                <a:latin typeface="Trebuchet MS"/>
                <a:cs typeface="Trebuchet MS"/>
              </a:rPr>
              <a:t>f</a:t>
            </a:r>
            <a:r>
              <a:rPr sz="2200" spc="-29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200" spc="-135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2200" spc="-14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22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35" dirty="0">
                <a:solidFill>
                  <a:srgbClr val="3C3C3C"/>
                </a:solidFill>
                <a:latin typeface="Trebuchet MS"/>
                <a:cs typeface="Trebuchet MS"/>
              </a:rPr>
              <a:t>or</a:t>
            </a:r>
            <a:r>
              <a:rPr sz="2200" spc="-55" dirty="0">
                <a:solidFill>
                  <a:srgbClr val="3C3C3C"/>
                </a:solidFill>
                <a:latin typeface="Trebuchet MS"/>
                <a:cs typeface="Trebuchet MS"/>
              </a:rPr>
              <a:t>g</a:t>
            </a:r>
            <a:r>
              <a:rPr sz="2200" spc="-22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200" spc="-16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2200" spc="-9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2200" spc="-135" dirty="0">
                <a:solidFill>
                  <a:srgbClr val="3C3C3C"/>
                </a:solidFill>
                <a:latin typeface="Trebuchet MS"/>
                <a:cs typeface="Trebuchet MS"/>
              </a:rPr>
              <a:t>z</a:t>
            </a:r>
            <a:r>
              <a:rPr sz="2200" spc="-22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200" spc="-135" dirty="0">
                <a:solidFill>
                  <a:srgbClr val="3C3C3C"/>
                </a:solidFill>
                <a:latin typeface="Trebuchet MS"/>
                <a:cs typeface="Trebuchet MS"/>
              </a:rPr>
              <a:t>ţi</a:t>
            </a:r>
            <a:r>
              <a:rPr sz="2200" spc="-23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2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95" dirty="0">
                <a:solidFill>
                  <a:srgbClr val="3C3C3C"/>
                </a:solidFill>
                <a:latin typeface="Trebuchet MS"/>
                <a:cs typeface="Trebuchet MS"/>
              </a:rPr>
              <a:t>dv</a:t>
            </a:r>
            <a:r>
              <a:rPr sz="2200" spc="-90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2200" spc="-325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endParaRPr sz="2200">
              <a:latin typeface="Trebuchet MS"/>
              <a:cs typeface="Trebuchet MS"/>
            </a:endParaRPr>
          </a:p>
          <a:p>
            <a:pPr marL="722630" lvl="1" indent="-387350">
              <a:lnSpc>
                <a:spcPct val="100000"/>
              </a:lnSpc>
              <a:spcBef>
                <a:spcPts val="865"/>
              </a:spcBef>
              <a:buSzPct val="90909"/>
              <a:buFont typeface="Wingdings"/>
              <a:buChar char=""/>
              <a:tabLst>
                <a:tab pos="722630" algn="l"/>
                <a:tab pos="723265" algn="l"/>
              </a:tabLst>
            </a:pPr>
            <a:r>
              <a:rPr sz="2200" b="1" spc="65" dirty="0">
                <a:solidFill>
                  <a:srgbClr val="4590B8"/>
                </a:solidFill>
                <a:latin typeface="Trebuchet MS"/>
                <a:cs typeface="Trebuchet MS"/>
              </a:rPr>
              <a:t>cum</a:t>
            </a:r>
            <a:r>
              <a:rPr sz="2200" b="1" spc="-65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2200" spc="-150" dirty="0">
                <a:solidFill>
                  <a:srgbClr val="3C3C3C"/>
                </a:solidFill>
                <a:latin typeface="Trebuchet MS"/>
                <a:cs typeface="Trebuchet MS"/>
              </a:rPr>
              <a:t>func</a:t>
            </a:r>
            <a:r>
              <a:rPr sz="2200" spc="-114" dirty="0">
                <a:solidFill>
                  <a:srgbClr val="3C3C3C"/>
                </a:solidFill>
                <a:latin typeface="Trebuchet MS"/>
                <a:cs typeface="Trebuchet MS"/>
              </a:rPr>
              <a:t>ţ</a:t>
            </a:r>
            <a:r>
              <a:rPr sz="2200" spc="-120" dirty="0">
                <a:solidFill>
                  <a:srgbClr val="3C3C3C"/>
                </a:solidFill>
                <a:latin typeface="Trebuchet MS"/>
                <a:cs typeface="Trebuchet MS"/>
              </a:rPr>
              <a:t>ionea</a:t>
            </a:r>
            <a:r>
              <a:rPr sz="2200" spc="-125" dirty="0">
                <a:solidFill>
                  <a:srgbClr val="3C3C3C"/>
                </a:solidFill>
                <a:latin typeface="Trebuchet MS"/>
                <a:cs typeface="Trebuchet MS"/>
              </a:rPr>
              <a:t>z</a:t>
            </a:r>
            <a:r>
              <a:rPr sz="2200" spc="-215" dirty="0">
                <a:solidFill>
                  <a:srgbClr val="3C3C3C"/>
                </a:solidFill>
                <a:latin typeface="Trebuchet MS"/>
                <a:cs typeface="Trebuchet MS"/>
              </a:rPr>
              <a:t>ă</a:t>
            </a:r>
            <a:r>
              <a:rPr sz="2200" spc="-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35" dirty="0">
                <a:solidFill>
                  <a:srgbClr val="3C3C3C"/>
                </a:solidFill>
                <a:latin typeface="Trebuchet MS"/>
                <a:cs typeface="Trebuchet MS"/>
              </a:rPr>
              <a:t>or</a:t>
            </a:r>
            <a:r>
              <a:rPr sz="2200" spc="-50" dirty="0">
                <a:solidFill>
                  <a:srgbClr val="3C3C3C"/>
                </a:solidFill>
                <a:latin typeface="Trebuchet MS"/>
                <a:cs typeface="Trebuchet MS"/>
              </a:rPr>
              <a:t>g</a:t>
            </a:r>
            <a:r>
              <a:rPr sz="2200" spc="-145" dirty="0">
                <a:solidFill>
                  <a:srgbClr val="3C3C3C"/>
                </a:solidFill>
                <a:latin typeface="Trebuchet MS"/>
                <a:cs typeface="Trebuchet MS"/>
              </a:rPr>
              <a:t>ani</a:t>
            </a:r>
            <a:r>
              <a:rPr sz="2200" spc="-165" dirty="0">
                <a:solidFill>
                  <a:srgbClr val="3C3C3C"/>
                </a:solidFill>
                <a:latin typeface="Trebuchet MS"/>
                <a:cs typeface="Trebuchet MS"/>
              </a:rPr>
              <a:t>z</a:t>
            </a:r>
            <a:r>
              <a:rPr sz="2200" spc="-180" dirty="0">
                <a:solidFill>
                  <a:srgbClr val="3C3C3C"/>
                </a:solidFill>
                <a:latin typeface="Trebuchet MS"/>
                <a:cs typeface="Trebuchet MS"/>
              </a:rPr>
              <a:t>aţia</a:t>
            </a:r>
            <a:r>
              <a:rPr sz="22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90" dirty="0">
                <a:solidFill>
                  <a:srgbClr val="3C3C3C"/>
                </a:solidFill>
                <a:latin typeface="Trebuchet MS"/>
                <a:cs typeface="Trebuchet MS"/>
              </a:rPr>
              <a:t>dv</a:t>
            </a:r>
            <a:r>
              <a:rPr sz="2200" spc="-85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2200" spc="-325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endParaRPr sz="2200">
              <a:latin typeface="Trebuchet MS"/>
              <a:cs typeface="Trebuchet MS"/>
            </a:endParaRPr>
          </a:p>
          <a:p>
            <a:pPr marL="722630" lvl="1" indent="-387350">
              <a:lnSpc>
                <a:spcPct val="100000"/>
              </a:lnSpc>
              <a:spcBef>
                <a:spcPts val="865"/>
              </a:spcBef>
              <a:buSzPct val="90909"/>
              <a:buFont typeface="Wingdings"/>
              <a:buChar char=""/>
              <a:tabLst>
                <a:tab pos="722630" algn="l"/>
                <a:tab pos="723265" algn="l"/>
              </a:tabLst>
            </a:pPr>
            <a:r>
              <a:rPr sz="2200" b="1" spc="5" dirty="0">
                <a:solidFill>
                  <a:srgbClr val="4590B8"/>
                </a:solidFill>
                <a:latin typeface="Trebuchet MS"/>
                <a:cs typeface="Trebuchet MS"/>
              </a:rPr>
              <a:t>p</a:t>
            </a:r>
            <a:r>
              <a:rPr sz="2200" b="1" spc="-45" dirty="0">
                <a:solidFill>
                  <a:srgbClr val="4590B8"/>
                </a:solidFill>
                <a:latin typeface="Trebuchet MS"/>
                <a:cs typeface="Trebuchet MS"/>
              </a:rPr>
              <a:t>e</a:t>
            </a:r>
            <a:r>
              <a:rPr sz="2200" b="1" spc="-85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2200" b="1" spc="-30" dirty="0">
                <a:solidFill>
                  <a:srgbClr val="4590B8"/>
                </a:solidFill>
                <a:latin typeface="Trebuchet MS"/>
                <a:cs typeface="Trebuchet MS"/>
              </a:rPr>
              <a:t>cin</a:t>
            </a:r>
            <a:r>
              <a:rPr sz="2200" b="1" spc="-45" dirty="0">
                <a:solidFill>
                  <a:srgbClr val="4590B8"/>
                </a:solidFill>
                <a:latin typeface="Trebuchet MS"/>
                <a:cs typeface="Trebuchet MS"/>
              </a:rPr>
              <a:t>e</a:t>
            </a:r>
            <a:r>
              <a:rPr sz="2200" b="1" spc="-50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22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2200" spc="-95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2200" spc="-7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220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2200" spc="-170" dirty="0">
                <a:solidFill>
                  <a:srgbClr val="3C3C3C"/>
                </a:solidFill>
                <a:latin typeface="Trebuchet MS"/>
                <a:cs typeface="Trebuchet MS"/>
              </a:rPr>
              <a:t>v</a:t>
            </a:r>
            <a:r>
              <a:rPr sz="2200" spc="-10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2200" spc="-95" dirty="0">
                <a:solidFill>
                  <a:srgbClr val="3C3C3C"/>
                </a:solidFill>
                <a:latin typeface="Trebuchet MS"/>
                <a:cs typeface="Trebuchet MS"/>
              </a:rPr>
              <a:t>ş</a:t>
            </a:r>
            <a:r>
              <a:rPr sz="2200" spc="-135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2200" spc="-14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22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30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2200" spc="1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2200" spc="-175" dirty="0">
                <a:solidFill>
                  <a:srgbClr val="3C3C3C"/>
                </a:solidFill>
                <a:latin typeface="Trebuchet MS"/>
                <a:cs typeface="Trebuchet MS"/>
              </a:rPr>
              <a:t>g</a:t>
            </a:r>
            <a:r>
              <a:rPr sz="2200" spc="-22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200" spc="-120" dirty="0">
                <a:solidFill>
                  <a:srgbClr val="3C3C3C"/>
                </a:solidFill>
                <a:latin typeface="Trebuchet MS"/>
                <a:cs typeface="Trebuchet MS"/>
              </a:rPr>
              <a:t>ni</a:t>
            </a:r>
            <a:r>
              <a:rPr sz="2200" spc="-155" dirty="0">
                <a:solidFill>
                  <a:srgbClr val="3C3C3C"/>
                </a:solidFill>
                <a:latin typeface="Trebuchet MS"/>
                <a:cs typeface="Trebuchet MS"/>
              </a:rPr>
              <a:t>z</a:t>
            </a:r>
            <a:r>
              <a:rPr sz="2200" spc="-22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200" spc="-135" dirty="0">
                <a:solidFill>
                  <a:srgbClr val="3C3C3C"/>
                </a:solidFill>
                <a:latin typeface="Trebuchet MS"/>
                <a:cs typeface="Trebuchet MS"/>
              </a:rPr>
              <a:t>ţ</a:t>
            </a:r>
            <a:r>
              <a:rPr sz="2200" spc="-13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2200" spc="-23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2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114" dirty="0">
                <a:solidFill>
                  <a:srgbClr val="3C3C3C"/>
                </a:solidFill>
                <a:latin typeface="Trebuchet MS"/>
                <a:cs typeface="Trebuchet MS"/>
              </a:rPr>
              <a:t>d</a:t>
            </a:r>
            <a:r>
              <a:rPr sz="2200" spc="-110" dirty="0">
                <a:solidFill>
                  <a:srgbClr val="3C3C3C"/>
                </a:solidFill>
                <a:latin typeface="Trebuchet MS"/>
                <a:cs typeface="Trebuchet MS"/>
              </a:rPr>
              <a:t>v</a:t>
            </a:r>
            <a:r>
              <a:rPr sz="2200" spc="-55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2200" spc="-325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endParaRPr sz="2200">
              <a:latin typeface="Trebuchet MS"/>
              <a:cs typeface="Trebuchet MS"/>
            </a:endParaRPr>
          </a:p>
          <a:p>
            <a:pPr marL="722630" lvl="1" indent="-387350">
              <a:lnSpc>
                <a:spcPct val="100000"/>
              </a:lnSpc>
              <a:spcBef>
                <a:spcPts val="865"/>
              </a:spcBef>
              <a:buSzPct val="90909"/>
              <a:buFont typeface="Wingdings"/>
              <a:buChar char=""/>
              <a:tabLst>
                <a:tab pos="722630" algn="l"/>
                <a:tab pos="723265" algn="l"/>
              </a:tabLst>
            </a:pPr>
            <a:r>
              <a:rPr sz="2200" b="1" spc="15" dirty="0">
                <a:solidFill>
                  <a:srgbClr val="4590B8"/>
                </a:solidFill>
                <a:latin typeface="Trebuchet MS"/>
                <a:cs typeface="Trebuchet MS"/>
              </a:rPr>
              <a:t>d</a:t>
            </a:r>
            <a:r>
              <a:rPr sz="2200" b="1" spc="-50" dirty="0">
                <a:solidFill>
                  <a:srgbClr val="4590B8"/>
                </a:solidFill>
                <a:latin typeface="Trebuchet MS"/>
                <a:cs typeface="Trebuchet MS"/>
              </a:rPr>
              <a:t>e</a:t>
            </a:r>
            <a:r>
              <a:rPr sz="2200" b="1" spc="-85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2200" b="1" spc="-35" dirty="0">
                <a:solidFill>
                  <a:srgbClr val="4590B8"/>
                </a:solidFill>
                <a:latin typeface="Trebuchet MS"/>
                <a:cs typeface="Trebuchet MS"/>
              </a:rPr>
              <a:t>ce</a:t>
            </a:r>
            <a:r>
              <a:rPr sz="2200" b="1" spc="-55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2200" spc="-35" dirty="0">
                <a:solidFill>
                  <a:srgbClr val="3C3C3C"/>
                </a:solidFill>
                <a:latin typeface="Trebuchet MS"/>
                <a:cs typeface="Trebuchet MS"/>
              </a:rPr>
              <a:t>or</a:t>
            </a:r>
            <a:r>
              <a:rPr sz="2200" spc="-55" dirty="0">
                <a:solidFill>
                  <a:srgbClr val="3C3C3C"/>
                </a:solidFill>
                <a:latin typeface="Trebuchet MS"/>
                <a:cs typeface="Trebuchet MS"/>
              </a:rPr>
              <a:t>g</a:t>
            </a:r>
            <a:r>
              <a:rPr sz="2200" spc="-22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200" spc="-120" dirty="0">
                <a:solidFill>
                  <a:srgbClr val="3C3C3C"/>
                </a:solidFill>
                <a:latin typeface="Trebuchet MS"/>
                <a:cs typeface="Trebuchet MS"/>
              </a:rPr>
              <a:t>ni</a:t>
            </a:r>
            <a:r>
              <a:rPr sz="2200" spc="-150" dirty="0">
                <a:solidFill>
                  <a:srgbClr val="3C3C3C"/>
                </a:solidFill>
                <a:latin typeface="Trebuchet MS"/>
                <a:cs typeface="Trebuchet MS"/>
              </a:rPr>
              <a:t>z</a:t>
            </a:r>
            <a:r>
              <a:rPr sz="2200" spc="-22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200" spc="-135" dirty="0">
                <a:solidFill>
                  <a:srgbClr val="3C3C3C"/>
                </a:solidFill>
                <a:latin typeface="Trebuchet MS"/>
                <a:cs typeface="Trebuchet MS"/>
              </a:rPr>
              <a:t>ţi</a:t>
            </a:r>
            <a:r>
              <a:rPr sz="2200" spc="-23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2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95" dirty="0">
                <a:solidFill>
                  <a:srgbClr val="3C3C3C"/>
                </a:solidFill>
                <a:latin typeface="Trebuchet MS"/>
                <a:cs typeface="Trebuchet MS"/>
              </a:rPr>
              <a:t>dv</a:t>
            </a:r>
            <a:r>
              <a:rPr sz="2200" spc="-90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2200" spc="-325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r>
              <a:rPr sz="2200" spc="-2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200" dirty="0">
                <a:solidFill>
                  <a:srgbClr val="3C3C3C"/>
                </a:solidFill>
                <a:latin typeface="Trebuchet MS"/>
                <a:cs typeface="Trebuchet MS"/>
              </a:rPr>
              <a:t>f</a:t>
            </a:r>
            <a:r>
              <a:rPr sz="2200" spc="-29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200" spc="-135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2200" spc="-14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22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135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2200" spc="-170" dirty="0">
                <a:solidFill>
                  <a:srgbClr val="3C3C3C"/>
                </a:solidFill>
                <a:latin typeface="Trebuchet MS"/>
                <a:cs typeface="Trebuchet MS"/>
              </a:rPr>
              <a:t>eea</a:t>
            </a:r>
            <a:r>
              <a:rPr sz="22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135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2200" spc="-14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22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200" dirty="0">
                <a:solidFill>
                  <a:srgbClr val="3C3C3C"/>
                </a:solidFill>
                <a:latin typeface="Trebuchet MS"/>
                <a:cs typeface="Trebuchet MS"/>
              </a:rPr>
              <a:t>f</a:t>
            </a:r>
            <a:r>
              <a:rPr sz="2200" spc="-29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200" spc="-135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2200" spc="-14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endParaRPr sz="2200">
              <a:latin typeface="Trebuchet MS"/>
              <a:cs typeface="Trebuchet MS"/>
            </a:endParaRPr>
          </a:p>
          <a:p>
            <a:pPr marL="722630" lvl="1" indent="-387350">
              <a:lnSpc>
                <a:spcPct val="100000"/>
              </a:lnSpc>
              <a:spcBef>
                <a:spcPts val="865"/>
              </a:spcBef>
              <a:buSzPct val="90909"/>
              <a:buFont typeface="Wingdings"/>
              <a:buChar char=""/>
              <a:tabLst>
                <a:tab pos="722630" algn="l"/>
                <a:tab pos="723265" algn="l"/>
              </a:tabLst>
            </a:pPr>
            <a:r>
              <a:rPr sz="2200" b="1" spc="-10" dirty="0">
                <a:solidFill>
                  <a:srgbClr val="4590B8"/>
                </a:solidFill>
                <a:latin typeface="Trebuchet MS"/>
                <a:cs typeface="Trebuchet MS"/>
              </a:rPr>
              <a:t>und</a:t>
            </a:r>
            <a:r>
              <a:rPr sz="2200" b="1" spc="-15" dirty="0">
                <a:solidFill>
                  <a:srgbClr val="4590B8"/>
                </a:solidFill>
                <a:latin typeface="Trebuchet MS"/>
                <a:cs typeface="Trebuchet MS"/>
              </a:rPr>
              <a:t>e</a:t>
            </a:r>
            <a:r>
              <a:rPr sz="2200" b="1" spc="-80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2200" spc="-145" dirty="0">
                <a:solidFill>
                  <a:srgbClr val="3C3C3C"/>
                </a:solidFill>
                <a:latin typeface="Trebuchet MS"/>
                <a:cs typeface="Trebuchet MS"/>
              </a:rPr>
              <a:t>fun</a:t>
            </a:r>
            <a:r>
              <a:rPr sz="2200" spc="-165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2200" spc="-135" dirty="0">
                <a:solidFill>
                  <a:srgbClr val="3C3C3C"/>
                </a:solidFill>
                <a:latin typeface="Trebuchet MS"/>
                <a:cs typeface="Trebuchet MS"/>
              </a:rPr>
              <a:t>ţ</a:t>
            </a:r>
            <a:r>
              <a:rPr sz="2200" spc="-114" dirty="0">
                <a:solidFill>
                  <a:srgbClr val="3C3C3C"/>
                </a:solidFill>
                <a:latin typeface="Trebuchet MS"/>
                <a:cs typeface="Trebuchet MS"/>
              </a:rPr>
              <a:t>ione</a:t>
            </a:r>
            <a:r>
              <a:rPr sz="2200" spc="-135" dirty="0">
                <a:solidFill>
                  <a:srgbClr val="3C3C3C"/>
                </a:solidFill>
                <a:latin typeface="Trebuchet MS"/>
                <a:cs typeface="Trebuchet MS"/>
              </a:rPr>
              <a:t>az</a:t>
            </a:r>
            <a:r>
              <a:rPr sz="2200" spc="-215" dirty="0">
                <a:solidFill>
                  <a:srgbClr val="3C3C3C"/>
                </a:solidFill>
                <a:latin typeface="Trebuchet MS"/>
                <a:cs typeface="Trebuchet MS"/>
              </a:rPr>
              <a:t>ă</a:t>
            </a:r>
            <a:r>
              <a:rPr sz="2200" spc="-9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30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2200" spc="1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2200" spc="-175" dirty="0">
                <a:solidFill>
                  <a:srgbClr val="3C3C3C"/>
                </a:solidFill>
                <a:latin typeface="Trebuchet MS"/>
                <a:cs typeface="Trebuchet MS"/>
              </a:rPr>
              <a:t>g</a:t>
            </a:r>
            <a:r>
              <a:rPr sz="2200" spc="-22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200" spc="-120" dirty="0">
                <a:solidFill>
                  <a:srgbClr val="3C3C3C"/>
                </a:solidFill>
                <a:latin typeface="Trebuchet MS"/>
                <a:cs typeface="Trebuchet MS"/>
              </a:rPr>
              <a:t>ni</a:t>
            </a:r>
            <a:r>
              <a:rPr sz="2200" spc="-155" dirty="0">
                <a:solidFill>
                  <a:srgbClr val="3C3C3C"/>
                </a:solidFill>
                <a:latin typeface="Trebuchet MS"/>
                <a:cs typeface="Trebuchet MS"/>
              </a:rPr>
              <a:t>z</a:t>
            </a:r>
            <a:r>
              <a:rPr sz="2200" spc="-22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200" spc="-135" dirty="0">
                <a:solidFill>
                  <a:srgbClr val="3C3C3C"/>
                </a:solidFill>
                <a:latin typeface="Trebuchet MS"/>
                <a:cs typeface="Trebuchet MS"/>
              </a:rPr>
              <a:t>ţ</a:t>
            </a:r>
            <a:r>
              <a:rPr sz="2200" spc="-13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2200" spc="-23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2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spc="-114" dirty="0">
                <a:solidFill>
                  <a:srgbClr val="3C3C3C"/>
                </a:solidFill>
                <a:latin typeface="Trebuchet MS"/>
                <a:cs typeface="Trebuchet MS"/>
              </a:rPr>
              <a:t>d</a:t>
            </a:r>
            <a:r>
              <a:rPr sz="2200" spc="-110" dirty="0">
                <a:solidFill>
                  <a:srgbClr val="3C3C3C"/>
                </a:solidFill>
                <a:latin typeface="Trebuchet MS"/>
                <a:cs typeface="Trebuchet MS"/>
              </a:rPr>
              <a:t>v</a:t>
            </a:r>
            <a:r>
              <a:rPr sz="2200" spc="-55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2200" spc="-325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endParaRPr sz="2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04772" y="2208276"/>
            <a:ext cx="2338070" cy="4392295"/>
          </a:xfrm>
          <a:custGeom>
            <a:avLst/>
            <a:gdLst/>
            <a:ahLst/>
            <a:cxnLst/>
            <a:rect l="l" t="t" r="r" b="b"/>
            <a:pathLst>
              <a:path w="2338070" h="4392295">
                <a:moveTo>
                  <a:pt x="0" y="4392168"/>
                </a:moveTo>
                <a:lnTo>
                  <a:pt x="2337816" y="4392168"/>
                </a:lnTo>
                <a:lnTo>
                  <a:pt x="2337816" y="0"/>
                </a:lnTo>
                <a:lnTo>
                  <a:pt x="0" y="0"/>
                </a:lnTo>
                <a:lnTo>
                  <a:pt x="0" y="4392168"/>
                </a:lnTo>
                <a:close/>
              </a:path>
            </a:pathLst>
          </a:custGeom>
          <a:ln w="27432">
            <a:solidFill>
              <a:srgbClr val="4590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618488" y="2489149"/>
            <a:ext cx="2310765" cy="1149350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90500" marR="120650">
              <a:lnSpc>
                <a:spcPct val="90100"/>
              </a:lnSpc>
              <a:spcBef>
                <a:spcPts val="300"/>
              </a:spcBef>
            </a:pPr>
            <a:r>
              <a:rPr sz="1600" b="1" spc="5" dirty="0">
                <a:solidFill>
                  <a:srgbClr val="7E7E7E"/>
                </a:solidFill>
                <a:latin typeface="Arial"/>
                <a:cs typeface="Arial"/>
              </a:rPr>
              <a:t>O lume în </a:t>
            </a:r>
            <a:r>
              <a:rPr sz="1600" b="1" spc="-5" dirty="0">
                <a:solidFill>
                  <a:srgbClr val="7E7E7E"/>
                </a:solidFill>
                <a:latin typeface="Arial"/>
                <a:cs typeface="Arial"/>
              </a:rPr>
              <a:t>care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7E7E7E"/>
                </a:solidFill>
                <a:latin typeface="Arial"/>
                <a:cs typeface="Arial"/>
              </a:rPr>
              <a:t>fiecare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primeşte </a:t>
            </a:r>
            <a:r>
              <a:rPr sz="1600" b="1" spc="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7E7E7E"/>
                </a:solidFill>
                <a:latin typeface="Arial"/>
                <a:cs typeface="Arial"/>
              </a:rPr>
              <a:t>ajutorul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de </a:t>
            </a:r>
            <a:r>
              <a:rPr sz="1600" b="1" spc="-5" dirty="0">
                <a:solidFill>
                  <a:srgbClr val="7E7E7E"/>
                </a:solidFill>
                <a:latin typeface="Arial"/>
                <a:cs typeface="Arial"/>
              </a:rPr>
              <a:t>care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are </a:t>
            </a:r>
            <a:r>
              <a:rPr sz="1600" b="1" spc="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nevoie</a:t>
            </a:r>
            <a:r>
              <a:rPr sz="1600" b="1" spc="-5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într-o</a:t>
            </a:r>
            <a:r>
              <a:rPr sz="1600" b="1" spc="-5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situaţie </a:t>
            </a:r>
            <a:r>
              <a:rPr sz="1600" b="1" spc="-42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de</a:t>
            </a:r>
            <a:r>
              <a:rPr sz="1600" b="1" spc="-2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criză.</a:t>
            </a:r>
            <a:endParaRPr sz="16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618488" y="3879545"/>
            <a:ext cx="2310765" cy="18084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90500">
              <a:lnSpc>
                <a:spcPts val="1825"/>
              </a:lnSpc>
              <a:spcBef>
                <a:spcPts val="110"/>
              </a:spcBef>
            </a:pPr>
            <a:r>
              <a:rPr sz="1600" b="1" spc="-5" dirty="0">
                <a:solidFill>
                  <a:srgbClr val="7E7E7E"/>
                </a:solidFill>
                <a:latin typeface="Arial"/>
                <a:cs typeface="Arial"/>
              </a:rPr>
              <a:t>De</a:t>
            </a:r>
            <a:r>
              <a:rPr sz="1600" b="1" spc="-2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spc="5" dirty="0">
                <a:solidFill>
                  <a:srgbClr val="7E7E7E"/>
                </a:solidFill>
                <a:latin typeface="Arial"/>
                <a:cs typeface="Arial"/>
              </a:rPr>
              <a:t>a</a:t>
            </a:r>
            <a:r>
              <a:rPr sz="1600" b="1" spc="-4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spc="5" dirty="0">
                <a:solidFill>
                  <a:srgbClr val="7E7E7E"/>
                </a:solidFill>
                <a:latin typeface="Arial"/>
                <a:cs typeface="Arial"/>
              </a:rPr>
              <a:t>mobiliza</a:t>
            </a:r>
            <a:r>
              <a:rPr sz="1600" b="1" spc="-8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puterea</a:t>
            </a:r>
            <a:endParaRPr sz="1600">
              <a:latin typeface="Arial"/>
              <a:cs typeface="Arial"/>
            </a:endParaRPr>
          </a:p>
          <a:p>
            <a:pPr marL="190500" marR="281305">
              <a:lnSpc>
                <a:spcPts val="1730"/>
              </a:lnSpc>
              <a:spcBef>
                <a:spcPts val="120"/>
              </a:spcBef>
            </a:pP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umanităţii, </a:t>
            </a:r>
            <a:r>
              <a:rPr sz="1600" b="1" spc="-5" dirty="0">
                <a:solidFill>
                  <a:srgbClr val="7E7E7E"/>
                </a:solidFill>
                <a:latin typeface="Arial"/>
                <a:cs typeface="Arial"/>
              </a:rPr>
              <a:t>astfel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 încât</a:t>
            </a:r>
            <a:r>
              <a:rPr sz="1600" b="1" spc="-5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persoanele</a:t>
            </a:r>
            <a:r>
              <a:rPr sz="1600" b="1" spc="-5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7E7E7E"/>
                </a:solidFill>
                <a:latin typeface="Arial"/>
                <a:cs typeface="Arial"/>
              </a:rPr>
              <a:t>şi</a:t>
            </a:r>
            <a:endParaRPr sz="1600">
              <a:latin typeface="Arial"/>
              <a:cs typeface="Arial"/>
            </a:endParaRPr>
          </a:p>
          <a:p>
            <a:pPr marL="190500">
              <a:lnSpc>
                <a:spcPts val="1605"/>
              </a:lnSpc>
            </a:pP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comunităţile</a:t>
            </a:r>
            <a:r>
              <a:rPr sz="1600" b="1" spc="-6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să</a:t>
            </a:r>
            <a:r>
              <a:rPr sz="1600" b="1" spc="-1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aibă</a:t>
            </a:r>
            <a:endParaRPr sz="1600">
              <a:latin typeface="Arial"/>
              <a:cs typeface="Arial"/>
            </a:endParaRPr>
          </a:p>
          <a:p>
            <a:pPr marL="190500" marR="259079">
              <a:lnSpc>
                <a:spcPct val="90000"/>
              </a:lnSpc>
              <a:spcBef>
                <a:spcPts val="95"/>
              </a:spcBef>
            </a:pPr>
            <a:r>
              <a:rPr sz="1600" b="1" spc="-5" dirty="0">
                <a:solidFill>
                  <a:srgbClr val="7E7E7E"/>
                </a:solidFill>
                <a:latin typeface="Arial"/>
                <a:cs typeface="Arial"/>
              </a:rPr>
              <a:t>capacitatea</a:t>
            </a:r>
            <a:r>
              <a:rPr sz="1600" b="1" spc="-2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de</a:t>
            </a:r>
            <a:r>
              <a:rPr sz="1600" b="1" spc="-3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a</a:t>
            </a:r>
            <a:r>
              <a:rPr sz="1600" b="1" spc="-1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7E7E7E"/>
                </a:solidFill>
                <a:latin typeface="Arial"/>
                <a:cs typeface="Arial"/>
              </a:rPr>
              <a:t>se </a:t>
            </a:r>
            <a:r>
              <a:rPr sz="1600" b="1" spc="-43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pregăti, rezolva </a:t>
            </a:r>
            <a:r>
              <a:rPr sz="1600" b="1" spc="-5" dirty="0">
                <a:solidFill>
                  <a:srgbClr val="7E7E7E"/>
                </a:solidFill>
                <a:latin typeface="Arial"/>
                <a:cs typeface="Arial"/>
              </a:rPr>
              <a:t>şi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 recupera dintr-o </a:t>
            </a:r>
            <a:r>
              <a:rPr sz="1600" b="1" spc="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situaţie</a:t>
            </a:r>
            <a:r>
              <a:rPr sz="1600" b="1" spc="-1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de</a:t>
            </a:r>
            <a:r>
              <a:rPr sz="1600" b="1" spc="-3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criză.</a:t>
            </a:r>
            <a:endParaRPr sz="16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823459" y="2177795"/>
            <a:ext cx="2341245" cy="4392295"/>
          </a:xfrm>
          <a:custGeom>
            <a:avLst/>
            <a:gdLst/>
            <a:ahLst/>
            <a:cxnLst/>
            <a:rect l="l" t="t" r="r" b="b"/>
            <a:pathLst>
              <a:path w="2341245" h="4392295">
                <a:moveTo>
                  <a:pt x="0" y="4392168"/>
                </a:moveTo>
                <a:lnTo>
                  <a:pt x="2340864" y="4392168"/>
                </a:lnTo>
                <a:lnTo>
                  <a:pt x="2340864" y="0"/>
                </a:lnTo>
                <a:lnTo>
                  <a:pt x="0" y="0"/>
                </a:lnTo>
                <a:lnTo>
                  <a:pt x="0" y="4392168"/>
                </a:lnTo>
                <a:close/>
              </a:path>
            </a:pathLst>
          </a:custGeom>
          <a:ln w="27432">
            <a:solidFill>
              <a:srgbClr val="4590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837176" y="2459227"/>
            <a:ext cx="2313940" cy="2466340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93040" marR="215900">
              <a:lnSpc>
                <a:spcPct val="90000"/>
              </a:lnSpc>
              <a:spcBef>
                <a:spcPts val="300"/>
              </a:spcBef>
            </a:pPr>
            <a:r>
              <a:rPr sz="1600" b="1" spc="5" dirty="0">
                <a:solidFill>
                  <a:srgbClr val="7E7E7E"/>
                </a:solidFill>
                <a:latin typeface="Arial"/>
                <a:cs typeface="Arial"/>
              </a:rPr>
              <a:t>O lume în </a:t>
            </a:r>
            <a:r>
              <a:rPr sz="1600" b="1" spc="-5" dirty="0">
                <a:solidFill>
                  <a:srgbClr val="7E7E7E"/>
                </a:solidFill>
                <a:latin typeface="Arial"/>
                <a:cs typeface="Arial"/>
              </a:rPr>
              <a:t>care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7E7E7E"/>
                </a:solidFill>
                <a:latin typeface="Arial"/>
                <a:cs typeface="Arial"/>
              </a:rPr>
              <a:t>fiecare</a:t>
            </a:r>
            <a:r>
              <a:rPr sz="1600" b="1" spc="-3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persoană</a:t>
            </a:r>
            <a:r>
              <a:rPr sz="1600" b="1" spc="-7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se </a:t>
            </a:r>
            <a:r>
              <a:rPr sz="1600" b="1" spc="-42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bucură de </a:t>
            </a:r>
            <a:r>
              <a:rPr sz="1600" b="1" spc="-5" dirty="0">
                <a:solidFill>
                  <a:srgbClr val="7E7E7E"/>
                </a:solidFill>
                <a:latin typeface="Arial"/>
                <a:cs typeface="Arial"/>
              </a:rPr>
              <a:t>toate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 drepturile </a:t>
            </a:r>
            <a:r>
              <a:rPr sz="1600" b="1" spc="5" dirty="0">
                <a:solidFill>
                  <a:srgbClr val="7E7E7E"/>
                </a:solidFill>
                <a:latin typeface="Arial"/>
                <a:cs typeface="Arial"/>
              </a:rPr>
              <a:t>omului, </a:t>
            </a:r>
            <a:r>
              <a:rPr sz="1600" b="1" spc="1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consfinţite</a:t>
            </a:r>
            <a:r>
              <a:rPr sz="1600" b="1" spc="-2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spc="5" dirty="0">
                <a:solidFill>
                  <a:srgbClr val="7E7E7E"/>
                </a:solidFill>
                <a:latin typeface="Arial"/>
                <a:cs typeface="Arial"/>
              </a:rPr>
              <a:t>prin</a:t>
            </a:r>
            <a:endParaRPr sz="1600">
              <a:latin typeface="Arial"/>
              <a:cs typeface="Arial"/>
            </a:endParaRPr>
          </a:p>
          <a:p>
            <a:pPr marL="193040" marR="50800">
              <a:lnSpc>
                <a:spcPts val="1730"/>
              </a:lnSpc>
              <a:spcBef>
                <a:spcPts val="25"/>
              </a:spcBef>
            </a:pPr>
            <a:r>
              <a:rPr sz="1600" b="1" spc="-5" dirty="0">
                <a:solidFill>
                  <a:srgbClr val="7E7E7E"/>
                </a:solidFill>
                <a:latin typeface="Arial"/>
                <a:cs typeface="Arial"/>
              </a:rPr>
              <a:t>Declaraţia Universală </a:t>
            </a:r>
            <a:r>
              <a:rPr sz="1600" b="1" spc="-43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a Drepturilor </a:t>
            </a:r>
            <a:r>
              <a:rPr sz="1600" b="1" spc="5" dirty="0">
                <a:solidFill>
                  <a:srgbClr val="7E7E7E"/>
                </a:solidFill>
                <a:latin typeface="Arial"/>
                <a:cs typeface="Arial"/>
              </a:rPr>
              <a:t>Omului </a:t>
            </a:r>
            <a:r>
              <a:rPr sz="1600" b="1" spc="1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7E7E7E"/>
                </a:solidFill>
                <a:latin typeface="Arial"/>
                <a:cs typeface="Arial"/>
              </a:rPr>
              <a:t>şi</a:t>
            </a:r>
            <a:r>
              <a:rPr sz="1600" b="1" spc="-1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alte</a:t>
            </a:r>
            <a:r>
              <a:rPr sz="1600" b="1" spc="-1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instrumente</a:t>
            </a:r>
            <a:endParaRPr sz="1600">
              <a:latin typeface="Arial"/>
              <a:cs typeface="Arial"/>
            </a:endParaRPr>
          </a:p>
          <a:p>
            <a:pPr marL="193040">
              <a:lnSpc>
                <a:spcPts val="1605"/>
              </a:lnSpc>
            </a:pP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internaţionale</a:t>
            </a:r>
            <a:r>
              <a:rPr sz="1600" b="1" spc="-7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spc="5" dirty="0">
                <a:solidFill>
                  <a:srgbClr val="7E7E7E"/>
                </a:solidFill>
                <a:latin typeface="Arial"/>
                <a:cs typeface="Arial"/>
              </a:rPr>
              <a:t>în</a:t>
            </a:r>
            <a:endParaRPr sz="1600">
              <a:latin typeface="Arial"/>
              <a:cs typeface="Arial"/>
            </a:endParaRPr>
          </a:p>
          <a:p>
            <a:pPr marL="193040" marR="119380">
              <a:lnSpc>
                <a:spcPts val="1730"/>
              </a:lnSpc>
              <a:spcBef>
                <a:spcPts val="120"/>
              </a:spcBef>
            </a:pPr>
            <a:r>
              <a:rPr sz="1600" b="1" spc="5" dirty="0">
                <a:solidFill>
                  <a:srgbClr val="7E7E7E"/>
                </a:solidFill>
                <a:latin typeface="Arial"/>
                <a:cs typeface="Arial"/>
              </a:rPr>
              <a:t>do</a:t>
            </a:r>
            <a:r>
              <a:rPr sz="1600" b="1" spc="15" dirty="0">
                <a:solidFill>
                  <a:srgbClr val="7E7E7E"/>
                </a:solidFill>
                <a:latin typeface="Arial"/>
                <a:cs typeface="Arial"/>
              </a:rPr>
              <a:t>m</a:t>
            </a:r>
            <a:r>
              <a:rPr sz="1600" b="1" spc="-10" dirty="0">
                <a:solidFill>
                  <a:srgbClr val="7E7E7E"/>
                </a:solidFill>
                <a:latin typeface="Arial"/>
                <a:cs typeface="Arial"/>
              </a:rPr>
              <a:t>e</a:t>
            </a:r>
            <a:r>
              <a:rPr sz="1600" b="1" spc="5" dirty="0">
                <a:solidFill>
                  <a:srgbClr val="7E7E7E"/>
                </a:solidFill>
                <a:latin typeface="Arial"/>
                <a:cs typeface="Arial"/>
              </a:rPr>
              <a:t>ni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ul</a:t>
            </a:r>
            <a:r>
              <a:rPr sz="1600" b="1" spc="-5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dr</a:t>
            </a:r>
            <a:r>
              <a:rPr sz="1600" b="1" spc="-10" dirty="0">
                <a:solidFill>
                  <a:srgbClr val="7E7E7E"/>
                </a:solidFill>
                <a:latin typeface="Arial"/>
                <a:cs typeface="Arial"/>
              </a:rPr>
              <a:t>e</a:t>
            </a:r>
            <a:r>
              <a:rPr sz="1600" b="1" spc="5" dirty="0">
                <a:solidFill>
                  <a:srgbClr val="7E7E7E"/>
                </a:solidFill>
                <a:latin typeface="Arial"/>
                <a:cs typeface="Arial"/>
              </a:rPr>
              <a:t>p</a:t>
            </a:r>
            <a:r>
              <a:rPr sz="1600" b="1" spc="-10" dirty="0">
                <a:solidFill>
                  <a:srgbClr val="7E7E7E"/>
                </a:solidFill>
                <a:latin typeface="Arial"/>
                <a:cs typeface="Arial"/>
              </a:rPr>
              <a:t>t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ur</a:t>
            </a:r>
            <a:r>
              <a:rPr sz="1600" b="1" spc="5" dirty="0">
                <a:solidFill>
                  <a:srgbClr val="7E7E7E"/>
                </a:solidFill>
                <a:latin typeface="Arial"/>
                <a:cs typeface="Arial"/>
              </a:rPr>
              <a:t>il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or  </a:t>
            </a:r>
            <a:r>
              <a:rPr sz="1600" b="1" spc="5" dirty="0">
                <a:solidFill>
                  <a:srgbClr val="7E7E7E"/>
                </a:solidFill>
                <a:latin typeface="Arial"/>
                <a:cs typeface="Arial"/>
              </a:rPr>
              <a:t>omului.</a:t>
            </a:r>
            <a:endParaRPr sz="16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37176" y="4911090"/>
            <a:ext cx="2313940" cy="1368425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193040" marR="90170">
              <a:lnSpc>
                <a:spcPts val="1730"/>
              </a:lnSpc>
              <a:spcBef>
                <a:spcPts val="320"/>
              </a:spcBef>
            </a:pP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De</a:t>
            </a:r>
            <a:r>
              <a:rPr sz="1600" b="1" spc="-2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a</a:t>
            </a:r>
            <a:r>
              <a:rPr sz="1600" b="1" spc="-4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realiza</a:t>
            </a:r>
            <a:r>
              <a:rPr sz="1600" b="1" spc="-4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7E7E7E"/>
                </a:solidFill>
                <a:latin typeface="Arial"/>
                <a:cs typeface="Arial"/>
              </a:rPr>
              <a:t>cercetări </a:t>
            </a:r>
            <a:r>
              <a:rPr sz="1600" b="1" spc="-43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7E7E7E"/>
                </a:solidFill>
                <a:latin typeface="Arial"/>
                <a:cs typeface="Arial"/>
              </a:rPr>
              <a:t>şi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acţiuni </a:t>
            </a:r>
            <a:r>
              <a:rPr sz="1600" b="1" spc="-5" dirty="0">
                <a:solidFill>
                  <a:srgbClr val="7E7E7E"/>
                </a:solidFill>
                <a:latin typeface="Arial"/>
                <a:cs typeface="Arial"/>
              </a:rPr>
              <a:t>axate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pe </a:t>
            </a:r>
            <a:r>
              <a:rPr sz="1600" b="1" spc="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prevenirea</a:t>
            </a:r>
            <a:r>
              <a:rPr sz="1600" b="1" spc="-2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7E7E7E"/>
                </a:solidFill>
                <a:latin typeface="Arial"/>
                <a:cs typeface="Arial"/>
              </a:rPr>
              <a:t>şi</a:t>
            </a:r>
            <a:endParaRPr sz="1600">
              <a:latin typeface="Arial"/>
              <a:cs typeface="Arial"/>
            </a:endParaRPr>
          </a:p>
          <a:p>
            <a:pPr marL="193040">
              <a:lnSpc>
                <a:spcPts val="1605"/>
              </a:lnSpc>
            </a:pPr>
            <a:r>
              <a:rPr sz="1600" b="1" spc="-5" dirty="0">
                <a:solidFill>
                  <a:srgbClr val="7E7E7E"/>
                </a:solidFill>
                <a:latin typeface="Arial"/>
                <a:cs typeface="Arial"/>
              </a:rPr>
              <a:t>încetarea</a:t>
            </a:r>
            <a:r>
              <a:rPr sz="1600" b="1" spc="-30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abuzurilor</a:t>
            </a:r>
            <a:endParaRPr sz="1600">
              <a:latin typeface="Arial"/>
              <a:cs typeface="Arial"/>
            </a:endParaRPr>
          </a:p>
          <a:p>
            <a:pPr marL="193040" marR="504190">
              <a:lnSpc>
                <a:spcPts val="1730"/>
              </a:lnSpc>
              <a:spcBef>
                <a:spcPts val="120"/>
              </a:spcBef>
            </a:pP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grave împotriva </a:t>
            </a:r>
            <a:r>
              <a:rPr sz="1600" b="1" spc="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spc="-5" dirty="0">
                <a:solidFill>
                  <a:srgbClr val="7E7E7E"/>
                </a:solidFill>
                <a:latin typeface="Arial"/>
                <a:cs typeface="Arial"/>
              </a:rPr>
              <a:t>acestor</a:t>
            </a:r>
            <a:r>
              <a:rPr sz="1600" b="1" spc="-55" dirty="0">
                <a:solidFill>
                  <a:srgbClr val="7E7E7E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7E7E7E"/>
                </a:solidFill>
                <a:latin typeface="Arial"/>
                <a:cs typeface="Arial"/>
              </a:rPr>
              <a:t>drepturi.</a:t>
            </a:r>
            <a:endParaRPr sz="160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8045195" y="2165604"/>
            <a:ext cx="2341245" cy="4392295"/>
          </a:xfrm>
          <a:custGeom>
            <a:avLst/>
            <a:gdLst/>
            <a:ahLst/>
            <a:cxnLst/>
            <a:rect l="l" t="t" r="r" b="b"/>
            <a:pathLst>
              <a:path w="2341245" h="4392295">
                <a:moveTo>
                  <a:pt x="0" y="4392168"/>
                </a:moveTo>
                <a:lnTo>
                  <a:pt x="2340863" y="4392168"/>
                </a:lnTo>
                <a:lnTo>
                  <a:pt x="2340863" y="0"/>
                </a:lnTo>
                <a:lnTo>
                  <a:pt x="0" y="0"/>
                </a:lnTo>
                <a:lnTo>
                  <a:pt x="0" y="4392168"/>
                </a:lnTo>
                <a:close/>
              </a:path>
            </a:pathLst>
          </a:custGeom>
          <a:ln w="27432">
            <a:solidFill>
              <a:srgbClr val="4590B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8058911" y="2447289"/>
            <a:ext cx="2313940" cy="1588135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93040" marR="78105">
              <a:lnSpc>
                <a:spcPct val="90000"/>
              </a:lnSpc>
              <a:spcBef>
                <a:spcPts val="300"/>
              </a:spcBef>
            </a:pPr>
            <a:r>
              <a:rPr sz="1600" spc="-10" dirty="0">
                <a:solidFill>
                  <a:srgbClr val="7E7E7E"/>
                </a:solidFill>
                <a:latin typeface="Arial MT"/>
                <a:cs typeface="Arial MT"/>
              </a:rPr>
              <a:t>V</a:t>
            </a:r>
            <a:r>
              <a:rPr sz="1600" spc="-5" dirty="0">
                <a:solidFill>
                  <a:srgbClr val="7E7E7E"/>
                </a:solidFill>
                <a:latin typeface="Arial MT"/>
                <a:cs typeface="Arial MT"/>
              </a:rPr>
              <a:t>i</a:t>
            </a:r>
            <a:r>
              <a:rPr sz="1600" spc="-10" dirty="0">
                <a:solidFill>
                  <a:srgbClr val="7E7E7E"/>
                </a:solidFill>
                <a:latin typeface="Arial MT"/>
                <a:cs typeface="Arial MT"/>
              </a:rPr>
              <a:t>z</a:t>
            </a:r>
            <a:r>
              <a:rPr sz="1600" spc="-5" dirty="0">
                <a:solidFill>
                  <a:srgbClr val="7E7E7E"/>
                </a:solidFill>
                <a:latin typeface="Arial MT"/>
                <a:cs typeface="Arial MT"/>
              </a:rPr>
              <a:t>iu</a:t>
            </a:r>
            <a:r>
              <a:rPr sz="1600" spc="-10" dirty="0">
                <a:solidFill>
                  <a:srgbClr val="7E7E7E"/>
                </a:solidFill>
                <a:latin typeface="Arial MT"/>
                <a:cs typeface="Arial MT"/>
              </a:rPr>
              <a:t>ne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a</a:t>
            </a:r>
            <a:r>
              <a:rPr sz="1600" spc="-45" dirty="0">
                <a:solidFill>
                  <a:srgbClr val="7E7E7E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7E7E7E"/>
                </a:solidFill>
                <a:latin typeface="Arial MT"/>
                <a:cs typeface="Arial MT"/>
              </a:rPr>
              <a:t>noa</a:t>
            </a:r>
            <a:r>
              <a:rPr sz="1600" spc="5" dirty="0">
                <a:solidFill>
                  <a:srgbClr val="7E7E7E"/>
                </a:solidFill>
                <a:latin typeface="Arial MT"/>
                <a:cs typeface="Arial MT"/>
              </a:rPr>
              <a:t>st</a:t>
            </a:r>
            <a:r>
              <a:rPr sz="1600" spc="-10" dirty="0">
                <a:solidFill>
                  <a:srgbClr val="7E7E7E"/>
                </a:solidFill>
                <a:latin typeface="Arial MT"/>
                <a:cs typeface="Arial MT"/>
              </a:rPr>
              <a:t>r</a:t>
            </a:r>
            <a:r>
              <a:rPr sz="1600" spc="-710" dirty="0">
                <a:solidFill>
                  <a:srgbClr val="7E7E7E"/>
                </a:solidFill>
                <a:latin typeface="Arial MT"/>
                <a:cs typeface="Arial MT"/>
              </a:rPr>
              <a:t>ă</a:t>
            </a:r>
            <a:r>
              <a:rPr sz="1600" spc="-20" dirty="0">
                <a:solidFill>
                  <a:srgbClr val="7E7E7E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7E7E7E"/>
                </a:solidFill>
                <a:latin typeface="Arial MT"/>
                <a:cs typeface="Arial MT"/>
              </a:rPr>
              <a:t>e</a:t>
            </a:r>
            <a:r>
              <a:rPr sz="1600" spc="5" dirty="0">
                <a:solidFill>
                  <a:srgbClr val="7E7E7E"/>
                </a:solidFill>
                <a:latin typeface="Arial MT"/>
                <a:cs typeface="Arial MT"/>
              </a:rPr>
              <a:t>st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e  o </a:t>
            </a:r>
            <a:r>
              <a:rPr sz="1600" spc="5" dirty="0">
                <a:solidFill>
                  <a:srgbClr val="7E7E7E"/>
                </a:solidFill>
                <a:latin typeface="Arial MT"/>
                <a:cs typeface="Arial MT"/>
              </a:rPr>
              <a:t>lume </a:t>
            </a:r>
            <a:r>
              <a:rPr sz="1600" spc="-5" dirty="0">
                <a:solidFill>
                  <a:srgbClr val="7E7E7E"/>
                </a:solidFill>
                <a:latin typeface="Arial MT"/>
                <a:cs typeface="Arial MT"/>
              </a:rPr>
              <a:t>în 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care fiecare </a:t>
            </a:r>
            <a:r>
              <a:rPr sz="1600" spc="5" dirty="0">
                <a:solidFill>
                  <a:srgbClr val="7E7E7E"/>
                </a:solidFill>
                <a:latin typeface="Arial MT"/>
                <a:cs typeface="Arial MT"/>
              </a:rPr>
              <a:t> c</a:t>
            </a:r>
            <a:r>
              <a:rPr sz="1600" spc="-10" dirty="0">
                <a:solidFill>
                  <a:srgbClr val="7E7E7E"/>
                </a:solidFill>
                <a:latin typeface="Arial MT"/>
                <a:cs typeface="Arial MT"/>
              </a:rPr>
              <a:t>op</a:t>
            </a:r>
            <a:r>
              <a:rPr sz="1600" spc="-5" dirty="0">
                <a:solidFill>
                  <a:srgbClr val="7E7E7E"/>
                </a:solidFill>
                <a:latin typeface="Arial MT"/>
                <a:cs typeface="Arial MT"/>
              </a:rPr>
              <a:t>i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l</a:t>
            </a:r>
            <a:r>
              <a:rPr sz="1600" spc="-35" dirty="0">
                <a:solidFill>
                  <a:srgbClr val="7E7E7E"/>
                </a:solidFill>
                <a:latin typeface="Arial MT"/>
                <a:cs typeface="Arial MT"/>
              </a:rPr>
              <a:t> </a:t>
            </a:r>
            <a:r>
              <a:rPr sz="1600" spc="5" dirty="0">
                <a:solidFill>
                  <a:srgbClr val="7E7E7E"/>
                </a:solidFill>
                <a:latin typeface="Arial MT"/>
                <a:cs typeface="Arial MT"/>
              </a:rPr>
              <a:t>s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e</a:t>
            </a:r>
            <a:r>
              <a:rPr sz="1600" spc="-20" dirty="0">
                <a:solidFill>
                  <a:srgbClr val="7E7E7E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7E7E7E"/>
                </a:solidFill>
                <a:latin typeface="Arial MT"/>
                <a:cs typeface="Arial MT"/>
              </a:rPr>
              <a:t>bu</a:t>
            </a:r>
            <a:r>
              <a:rPr sz="1600" spc="5" dirty="0">
                <a:solidFill>
                  <a:srgbClr val="7E7E7E"/>
                </a:solidFill>
                <a:latin typeface="Arial MT"/>
                <a:cs typeface="Arial MT"/>
              </a:rPr>
              <a:t>c</a:t>
            </a:r>
            <a:r>
              <a:rPr sz="1600" spc="-10" dirty="0">
                <a:solidFill>
                  <a:srgbClr val="7E7E7E"/>
                </a:solidFill>
                <a:latin typeface="Arial MT"/>
                <a:cs typeface="Arial MT"/>
              </a:rPr>
              <a:t>ur</a:t>
            </a:r>
            <a:r>
              <a:rPr sz="1600" spc="-710" dirty="0">
                <a:solidFill>
                  <a:srgbClr val="7E7E7E"/>
                </a:solidFill>
                <a:latin typeface="Arial MT"/>
                <a:cs typeface="Arial MT"/>
              </a:rPr>
              <a:t>ă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7E7E7E"/>
                </a:solidFill>
                <a:latin typeface="Arial MT"/>
                <a:cs typeface="Arial MT"/>
              </a:rPr>
              <a:t>d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e  </a:t>
            </a:r>
            <a:r>
              <a:rPr sz="1600" spc="-5" dirty="0">
                <a:solidFill>
                  <a:srgbClr val="7E7E7E"/>
                </a:solidFill>
                <a:latin typeface="Arial MT"/>
                <a:cs typeface="Arial MT"/>
              </a:rPr>
              <a:t>dreptul 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de </a:t>
            </a:r>
            <a:r>
              <a:rPr sz="1600" spc="5" dirty="0">
                <a:solidFill>
                  <a:srgbClr val="7E7E7E"/>
                </a:solidFill>
                <a:latin typeface="Arial MT"/>
                <a:cs typeface="Arial MT"/>
              </a:rPr>
              <a:t> </a:t>
            </a:r>
            <a:r>
              <a:rPr sz="1600" spc="-90" dirty="0">
                <a:solidFill>
                  <a:srgbClr val="7E7E7E"/>
                </a:solidFill>
                <a:latin typeface="Arial MT"/>
                <a:cs typeface="Arial MT"/>
              </a:rPr>
              <a:t>supravieţuire, </a:t>
            </a:r>
            <a:r>
              <a:rPr sz="1600" spc="-85" dirty="0">
                <a:solidFill>
                  <a:srgbClr val="7E7E7E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7E7E7E"/>
                </a:solidFill>
                <a:latin typeface="Arial MT"/>
                <a:cs typeface="Arial MT"/>
              </a:rPr>
              <a:t>pro</a:t>
            </a:r>
            <a:r>
              <a:rPr sz="1600" spc="5" dirty="0">
                <a:solidFill>
                  <a:srgbClr val="7E7E7E"/>
                </a:solidFill>
                <a:latin typeface="Arial MT"/>
                <a:cs typeface="Arial MT"/>
              </a:rPr>
              <a:t>t</a:t>
            </a:r>
            <a:r>
              <a:rPr sz="1600" spc="-10" dirty="0">
                <a:solidFill>
                  <a:srgbClr val="7E7E7E"/>
                </a:solidFill>
                <a:latin typeface="Arial MT"/>
                <a:cs typeface="Arial MT"/>
              </a:rPr>
              <a:t>e</a:t>
            </a:r>
            <a:r>
              <a:rPr sz="1600" spc="5" dirty="0">
                <a:solidFill>
                  <a:srgbClr val="7E7E7E"/>
                </a:solidFill>
                <a:latin typeface="Arial MT"/>
                <a:cs typeface="Arial MT"/>
              </a:rPr>
              <a:t>c</a:t>
            </a:r>
            <a:r>
              <a:rPr sz="1600" spc="-1150" dirty="0">
                <a:solidFill>
                  <a:srgbClr val="7E7E7E"/>
                </a:solidFill>
                <a:latin typeface="Arial MT"/>
                <a:cs typeface="Arial MT"/>
              </a:rPr>
              <a:t>ţ</a:t>
            </a:r>
            <a:r>
              <a:rPr sz="1600" spc="-5" dirty="0">
                <a:solidFill>
                  <a:srgbClr val="7E7E7E"/>
                </a:solidFill>
                <a:latin typeface="Arial MT"/>
                <a:cs typeface="Arial MT"/>
              </a:rPr>
              <a:t>ie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,</a:t>
            </a:r>
            <a:r>
              <a:rPr sz="1600" spc="-35" dirty="0">
                <a:solidFill>
                  <a:srgbClr val="7E7E7E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7E7E7E"/>
                </a:solidFill>
                <a:latin typeface="Arial MT"/>
                <a:cs typeface="Arial MT"/>
              </a:rPr>
              <a:t>de</a:t>
            </a:r>
            <a:r>
              <a:rPr sz="1600" spc="-15" dirty="0">
                <a:solidFill>
                  <a:srgbClr val="7E7E7E"/>
                </a:solidFill>
                <a:latin typeface="Arial MT"/>
                <a:cs typeface="Arial MT"/>
              </a:rPr>
              <a:t>zv</a:t>
            </a:r>
            <a:r>
              <a:rPr sz="1600" spc="-10" dirty="0">
                <a:solidFill>
                  <a:srgbClr val="7E7E7E"/>
                </a:solidFill>
                <a:latin typeface="Arial MT"/>
                <a:cs typeface="Arial MT"/>
              </a:rPr>
              <a:t>o</a:t>
            </a:r>
            <a:r>
              <a:rPr sz="1600" spc="-5" dirty="0">
                <a:solidFill>
                  <a:srgbClr val="7E7E7E"/>
                </a:solidFill>
                <a:latin typeface="Arial MT"/>
                <a:cs typeface="Arial MT"/>
              </a:rPr>
              <a:t>l</a:t>
            </a:r>
            <a:r>
              <a:rPr sz="1600" spc="5" dirty="0">
                <a:solidFill>
                  <a:srgbClr val="7E7E7E"/>
                </a:solidFill>
                <a:latin typeface="Arial MT"/>
                <a:cs typeface="Arial MT"/>
              </a:rPr>
              <a:t>t</a:t>
            </a:r>
            <a:r>
              <a:rPr sz="1600" spc="-10" dirty="0">
                <a:solidFill>
                  <a:srgbClr val="7E7E7E"/>
                </a:solidFill>
                <a:latin typeface="Arial MT"/>
                <a:cs typeface="Arial MT"/>
              </a:rPr>
              <a:t>ar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e </a:t>
            </a:r>
            <a:r>
              <a:rPr sz="1600" spc="-795" dirty="0">
                <a:solidFill>
                  <a:srgbClr val="7E7E7E"/>
                </a:solidFill>
                <a:latin typeface="Arial MT"/>
                <a:cs typeface="Arial MT"/>
              </a:rPr>
              <a:t>ş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i  participare..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058911" y="4276420"/>
            <a:ext cx="2313940" cy="1588135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193040" marR="69850">
              <a:lnSpc>
                <a:spcPct val="90000"/>
              </a:lnSpc>
              <a:spcBef>
                <a:spcPts val="300"/>
              </a:spcBef>
            </a:pP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De </a:t>
            </a:r>
            <a:r>
              <a:rPr sz="1600" spc="5" dirty="0">
                <a:solidFill>
                  <a:srgbClr val="7E7E7E"/>
                </a:solidFill>
                <a:latin typeface="Arial MT"/>
                <a:cs typeface="Arial MT"/>
              </a:rPr>
              <a:t>a 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inspira </a:t>
            </a:r>
            <a:r>
              <a:rPr sz="1600" spc="5" dirty="0">
                <a:solidFill>
                  <a:srgbClr val="7E7E7E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schimbarea</a:t>
            </a:r>
            <a:r>
              <a:rPr sz="1600" spc="-100" dirty="0">
                <a:solidFill>
                  <a:srgbClr val="7E7E7E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modului</a:t>
            </a:r>
            <a:r>
              <a:rPr sz="1600" spc="-65" dirty="0">
                <a:solidFill>
                  <a:srgbClr val="7E7E7E"/>
                </a:solidFill>
                <a:latin typeface="Arial MT"/>
                <a:cs typeface="Arial MT"/>
              </a:rPr>
              <a:t> </a:t>
            </a:r>
            <a:r>
              <a:rPr sz="1600" spc="-5" dirty="0">
                <a:solidFill>
                  <a:srgbClr val="7E7E7E"/>
                </a:solidFill>
                <a:latin typeface="Arial MT"/>
                <a:cs typeface="Arial MT"/>
              </a:rPr>
              <a:t>în </a:t>
            </a:r>
            <a:r>
              <a:rPr sz="1600" spc="-430" dirty="0">
                <a:solidFill>
                  <a:srgbClr val="7E7E7E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care </a:t>
            </a:r>
            <a:r>
              <a:rPr sz="1600" spc="5" dirty="0">
                <a:solidFill>
                  <a:srgbClr val="7E7E7E"/>
                </a:solidFill>
                <a:latin typeface="Arial MT"/>
                <a:cs typeface="Arial MT"/>
              </a:rPr>
              <a:t>lumea </a:t>
            </a:r>
            <a:r>
              <a:rPr sz="1600" spc="-95" dirty="0">
                <a:solidFill>
                  <a:srgbClr val="7E7E7E"/>
                </a:solidFill>
                <a:latin typeface="Arial MT"/>
                <a:cs typeface="Arial MT"/>
              </a:rPr>
              <a:t>tratează </a:t>
            </a:r>
            <a:r>
              <a:rPr sz="1600" spc="-90" dirty="0">
                <a:solidFill>
                  <a:srgbClr val="7E7E7E"/>
                </a:solidFill>
                <a:latin typeface="Arial MT"/>
                <a:cs typeface="Arial MT"/>
              </a:rPr>
              <a:t> </a:t>
            </a:r>
            <a:r>
              <a:rPr sz="1600" spc="5" dirty="0">
                <a:solidFill>
                  <a:srgbClr val="7E7E7E"/>
                </a:solidFill>
                <a:latin typeface="Arial MT"/>
                <a:cs typeface="Arial MT"/>
              </a:rPr>
              <a:t>c</a:t>
            </a:r>
            <a:r>
              <a:rPr sz="1600" spc="-10" dirty="0">
                <a:solidFill>
                  <a:srgbClr val="7E7E7E"/>
                </a:solidFill>
                <a:latin typeface="Arial MT"/>
                <a:cs typeface="Arial MT"/>
              </a:rPr>
              <a:t>op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iii</a:t>
            </a:r>
            <a:r>
              <a:rPr sz="1600" spc="-30" dirty="0">
                <a:solidFill>
                  <a:srgbClr val="7E7E7E"/>
                </a:solidFill>
                <a:latin typeface="Arial MT"/>
                <a:cs typeface="Arial MT"/>
              </a:rPr>
              <a:t> </a:t>
            </a:r>
            <a:r>
              <a:rPr sz="1600" spc="-640" dirty="0">
                <a:solidFill>
                  <a:srgbClr val="7E7E7E"/>
                </a:solidFill>
                <a:latin typeface="Arial MT"/>
                <a:cs typeface="Arial MT"/>
              </a:rPr>
              <a:t>ş</a:t>
            </a:r>
            <a:r>
              <a:rPr sz="1600" spc="-145" dirty="0">
                <a:solidFill>
                  <a:srgbClr val="7E7E7E"/>
                </a:solidFill>
                <a:latin typeface="Arial MT"/>
                <a:cs typeface="Arial MT"/>
              </a:rPr>
              <a:t>i</a:t>
            </a:r>
            <a:r>
              <a:rPr sz="1600" spc="-35" dirty="0">
                <a:solidFill>
                  <a:srgbClr val="7E7E7E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7E7E7E"/>
                </a:solidFill>
                <a:latin typeface="Arial MT"/>
                <a:cs typeface="Arial MT"/>
              </a:rPr>
              <a:t>d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e a</a:t>
            </a:r>
            <a:r>
              <a:rPr sz="1600" spc="5" dirty="0">
                <a:solidFill>
                  <a:srgbClr val="7E7E7E"/>
                </a:solidFill>
                <a:latin typeface="Arial MT"/>
                <a:cs typeface="Arial MT"/>
              </a:rPr>
              <a:t> </a:t>
            </a:r>
            <a:r>
              <a:rPr sz="1600" spc="-10" dirty="0">
                <a:solidFill>
                  <a:srgbClr val="7E7E7E"/>
                </a:solidFill>
                <a:latin typeface="Arial MT"/>
                <a:cs typeface="Arial MT"/>
              </a:rPr>
              <a:t>ob</a:t>
            </a:r>
            <a:r>
              <a:rPr sz="1600" spc="-1150" dirty="0">
                <a:solidFill>
                  <a:srgbClr val="7E7E7E"/>
                </a:solidFill>
                <a:latin typeface="Arial MT"/>
                <a:cs typeface="Arial MT"/>
              </a:rPr>
              <a:t>ţ</a:t>
            </a:r>
            <a:r>
              <a:rPr sz="1600" spc="-5" dirty="0">
                <a:solidFill>
                  <a:srgbClr val="7E7E7E"/>
                </a:solidFill>
                <a:latin typeface="Arial MT"/>
                <a:cs typeface="Arial MT"/>
              </a:rPr>
              <a:t>in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e</a:t>
            </a:r>
            <a:r>
              <a:rPr sz="1600" spc="-20" dirty="0">
                <a:solidFill>
                  <a:srgbClr val="7E7E7E"/>
                </a:solidFill>
                <a:latin typeface="Arial MT"/>
                <a:cs typeface="Arial MT"/>
              </a:rPr>
              <a:t> 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o  </a:t>
            </a:r>
            <a:r>
              <a:rPr sz="1600" spc="10" dirty="0">
                <a:solidFill>
                  <a:srgbClr val="7E7E7E"/>
                </a:solidFill>
                <a:latin typeface="Arial MT"/>
                <a:cs typeface="Arial MT"/>
              </a:rPr>
              <a:t>sc</a:t>
            </a:r>
            <a:r>
              <a:rPr sz="1600" spc="-5" dirty="0">
                <a:solidFill>
                  <a:srgbClr val="7E7E7E"/>
                </a:solidFill>
                <a:latin typeface="Arial MT"/>
                <a:cs typeface="Arial MT"/>
              </a:rPr>
              <a:t>hi</a:t>
            </a:r>
            <a:r>
              <a:rPr sz="1600" spc="35" dirty="0">
                <a:solidFill>
                  <a:srgbClr val="7E7E7E"/>
                </a:solidFill>
                <a:latin typeface="Arial MT"/>
                <a:cs typeface="Arial MT"/>
              </a:rPr>
              <a:t>m</a:t>
            </a:r>
            <a:r>
              <a:rPr sz="1600" spc="-5" dirty="0">
                <a:solidFill>
                  <a:srgbClr val="7E7E7E"/>
                </a:solidFill>
                <a:latin typeface="Arial MT"/>
                <a:cs typeface="Arial MT"/>
              </a:rPr>
              <a:t>bar</a:t>
            </a:r>
            <a:r>
              <a:rPr sz="1600" spc="5" dirty="0">
                <a:solidFill>
                  <a:srgbClr val="7E7E7E"/>
                </a:solidFill>
                <a:latin typeface="Arial MT"/>
                <a:cs typeface="Arial MT"/>
              </a:rPr>
              <a:t>e</a:t>
            </a:r>
            <a:r>
              <a:rPr sz="1600" spc="-70" dirty="0">
                <a:solidFill>
                  <a:srgbClr val="7E7E7E"/>
                </a:solidFill>
                <a:latin typeface="Arial MT"/>
                <a:cs typeface="Arial MT"/>
              </a:rPr>
              <a:t> </a:t>
            </a:r>
            <a:r>
              <a:rPr sz="1600" spc="-5" dirty="0">
                <a:solidFill>
                  <a:srgbClr val="7E7E7E"/>
                </a:solidFill>
                <a:latin typeface="Arial MT"/>
                <a:cs typeface="Arial MT"/>
              </a:rPr>
              <a:t>i</a:t>
            </a:r>
            <a:r>
              <a:rPr sz="1600" spc="35" dirty="0">
                <a:solidFill>
                  <a:srgbClr val="7E7E7E"/>
                </a:solidFill>
                <a:latin typeface="Arial MT"/>
                <a:cs typeface="Arial MT"/>
              </a:rPr>
              <a:t>m</a:t>
            </a:r>
            <a:r>
              <a:rPr sz="1600" spc="-5" dirty="0">
                <a:solidFill>
                  <a:srgbClr val="7E7E7E"/>
                </a:solidFill>
                <a:latin typeface="Arial MT"/>
                <a:cs typeface="Arial MT"/>
              </a:rPr>
              <a:t>edia</a:t>
            </a:r>
            <a:r>
              <a:rPr sz="1600" spc="5" dirty="0">
                <a:solidFill>
                  <a:srgbClr val="7E7E7E"/>
                </a:solidFill>
                <a:latin typeface="Arial MT"/>
                <a:cs typeface="Arial MT"/>
              </a:rPr>
              <a:t>t</a:t>
            </a:r>
            <a:r>
              <a:rPr sz="1600" spc="-705" dirty="0">
                <a:solidFill>
                  <a:srgbClr val="7E7E7E"/>
                </a:solidFill>
                <a:latin typeface="Arial MT"/>
                <a:cs typeface="Arial MT"/>
              </a:rPr>
              <a:t>ă</a:t>
            </a:r>
            <a:r>
              <a:rPr sz="1600" spc="-60" dirty="0">
                <a:solidFill>
                  <a:srgbClr val="7E7E7E"/>
                </a:solidFill>
                <a:latin typeface="Arial MT"/>
                <a:cs typeface="Arial MT"/>
              </a:rPr>
              <a:t> </a:t>
            </a:r>
            <a:r>
              <a:rPr sz="1600" spc="-280" dirty="0">
                <a:solidFill>
                  <a:srgbClr val="7E7E7E"/>
                </a:solidFill>
                <a:latin typeface="Arial MT"/>
                <a:cs typeface="Arial MT"/>
              </a:rPr>
              <a:t>şi  </a:t>
            </a:r>
            <a:r>
              <a:rPr sz="1600" spc="-10" dirty="0">
                <a:solidFill>
                  <a:srgbClr val="7E7E7E"/>
                </a:solidFill>
                <a:latin typeface="Arial MT"/>
                <a:cs typeface="Arial MT"/>
              </a:rPr>
              <a:t>d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e </a:t>
            </a:r>
            <a:r>
              <a:rPr sz="1600" spc="-10" dirty="0">
                <a:solidFill>
                  <a:srgbClr val="7E7E7E"/>
                </a:solidFill>
                <a:latin typeface="Arial MT"/>
                <a:cs typeface="Arial MT"/>
              </a:rPr>
              <a:t>dura</a:t>
            </a:r>
            <a:r>
              <a:rPr sz="1600" spc="5" dirty="0">
                <a:solidFill>
                  <a:srgbClr val="7E7E7E"/>
                </a:solidFill>
                <a:latin typeface="Arial MT"/>
                <a:cs typeface="Arial MT"/>
              </a:rPr>
              <a:t>t</a:t>
            </a:r>
            <a:r>
              <a:rPr sz="1600" spc="-710" dirty="0">
                <a:solidFill>
                  <a:srgbClr val="7E7E7E"/>
                </a:solidFill>
                <a:latin typeface="Arial MT"/>
                <a:cs typeface="Arial MT"/>
              </a:rPr>
              <a:t>ă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 </a:t>
            </a:r>
            <a:r>
              <a:rPr sz="1600" spc="-15" dirty="0">
                <a:solidFill>
                  <a:srgbClr val="7E7E7E"/>
                </a:solidFill>
                <a:latin typeface="Arial MT"/>
                <a:cs typeface="Arial MT"/>
              </a:rPr>
              <a:t>î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n</a:t>
            </a:r>
            <a:r>
              <a:rPr sz="1600" spc="10" dirty="0">
                <a:solidFill>
                  <a:srgbClr val="7E7E7E"/>
                </a:solidFill>
                <a:latin typeface="Arial MT"/>
                <a:cs typeface="Arial MT"/>
              </a:rPr>
              <a:t> </a:t>
            </a:r>
            <a:r>
              <a:rPr sz="1600" spc="-15" dirty="0">
                <a:solidFill>
                  <a:srgbClr val="7E7E7E"/>
                </a:solidFill>
                <a:latin typeface="Arial MT"/>
                <a:cs typeface="Arial MT"/>
              </a:rPr>
              <a:t>v</a:t>
            </a:r>
            <a:r>
              <a:rPr sz="1600" spc="-260" dirty="0">
                <a:solidFill>
                  <a:srgbClr val="7E7E7E"/>
                </a:solidFill>
                <a:latin typeface="Arial MT"/>
                <a:cs typeface="Arial MT"/>
              </a:rPr>
              <a:t>ia</a:t>
            </a:r>
            <a:r>
              <a:rPr sz="1600" spc="-645" dirty="0">
                <a:solidFill>
                  <a:srgbClr val="7E7E7E"/>
                </a:solidFill>
                <a:latin typeface="Arial MT"/>
                <a:cs typeface="Arial MT"/>
              </a:rPr>
              <a:t>ţ</a:t>
            </a:r>
            <a:r>
              <a:rPr sz="1600" dirty="0">
                <a:solidFill>
                  <a:srgbClr val="7E7E7E"/>
                </a:solidFill>
                <a:latin typeface="Arial MT"/>
                <a:cs typeface="Arial MT"/>
              </a:rPr>
              <a:t>a  </a:t>
            </a:r>
            <a:r>
              <a:rPr sz="1600" spc="-5" dirty="0">
                <a:solidFill>
                  <a:srgbClr val="7E7E7E"/>
                </a:solidFill>
                <a:latin typeface="Arial MT"/>
                <a:cs typeface="Arial MT"/>
              </a:rPr>
              <a:t>acestora.</a:t>
            </a:r>
            <a:endParaRPr sz="1600">
              <a:latin typeface="Arial MT"/>
              <a:cs typeface="Arial MT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838200" y="1798320"/>
            <a:ext cx="3105150" cy="1948180"/>
            <a:chOff x="838200" y="1798320"/>
            <a:chExt cx="3105150" cy="1948180"/>
          </a:xfrm>
        </p:grpSpPr>
        <p:pic>
          <p:nvPicPr>
            <p:cNvPr id="12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38200" y="1798320"/>
              <a:ext cx="893063" cy="890015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603248" y="3739896"/>
              <a:ext cx="2339975" cy="0"/>
            </a:xfrm>
            <a:custGeom>
              <a:avLst/>
              <a:gdLst/>
              <a:ahLst/>
              <a:cxnLst/>
              <a:rect l="l" t="t" r="r" b="b"/>
              <a:pathLst>
                <a:path w="2339975">
                  <a:moveTo>
                    <a:pt x="0" y="0"/>
                  </a:moveTo>
                  <a:lnTo>
                    <a:pt x="2339975" y="0"/>
                  </a:lnTo>
                </a:path>
              </a:pathLst>
            </a:custGeom>
            <a:ln w="12192">
              <a:solidFill>
                <a:srgbClr val="172C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4084320" y="1798320"/>
            <a:ext cx="3077845" cy="3118485"/>
            <a:chOff x="4084320" y="1798320"/>
            <a:chExt cx="3077845" cy="3118485"/>
          </a:xfrm>
        </p:grpSpPr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84320" y="1798320"/>
              <a:ext cx="893063" cy="890015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4821936" y="4910327"/>
              <a:ext cx="2339975" cy="0"/>
            </a:xfrm>
            <a:custGeom>
              <a:avLst/>
              <a:gdLst/>
              <a:ahLst/>
              <a:cxnLst/>
              <a:rect l="l" t="t" r="r" b="b"/>
              <a:pathLst>
                <a:path w="2339975">
                  <a:moveTo>
                    <a:pt x="0" y="0"/>
                  </a:moveTo>
                  <a:lnTo>
                    <a:pt x="2339974" y="0"/>
                  </a:lnTo>
                </a:path>
              </a:pathLst>
            </a:custGeom>
            <a:ln w="12192">
              <a:solidFill>
                <a:srgbClr val="172C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7" name="object 17"/>
          <p:cNvGrpSpPr/>
          <p:nvPr/>
        </p:nvGrpSpPr>
        <p:grpSpPr>
          <a:xfrm>
            <a:off x="7330440" y="1807464"/>
            <a:ext cx="3053715" cy="2371725"/>
            <a:chOff x="7330440" y="1807464"/>
            <a:chExt cx="3053715" cy="2371725"/>
          </a:xfrm>
        </p:grpSpPr>
        <p:pic>
          <p:nvPicPr>
            <p:cNvPr id="18" name="object 1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330440" y="1807464"/>
              <a:ext cx="893063" cy="893063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8043672" y="4172712"/>
              <a:ext cx="2339975" cy="0"/>
            </a:xfrm>
            <a:custGeom>
              <a:avLst/>
              <a:gdLst/>
              <a:ahLst/>
              <a:cxnLst/>
              <a:rect l="l" t="t" r="r" b="b"/>
              <a:pathLst>
                <a:path w="2339975">
                  <a:moveTo>
                    <a:pt x="0" y="0"/>
                  </a:moveTo>
                  <a:lnTo>
                    <a:pt x="2339975" y="0"/>
                  </a:lnTo>
                </a:path>
              </a:pathLst>
            </a:custGeom>
            <a:ln w="12192">
              <a:solidFill>
                <a:srgbClr val="172C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438912" y="615695"/>
            <a:ext cx="11311255" cy="1188720"/>
          </a:xfrm>
          <a:prstGeom prst="rect">
            <a:avLst/>
          </a:prstGeom>
          <a:solidFill>
            <a:srgbClr val="1A315F"/>
          </a:solidFill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3500">
              <a:latin typeface="Times New Roman"/>
              <a:cs typeface="Times New Roman"/>
            </a:endParaRPr>
          </a:p>
          <a:p>
            <a:pPr marL="342900">
              <a:lnSpc>
                <a:spcPct val="100000"/>
              </a:lnSpc>
            </a:pPr>
            <a:r>
              <a:rPr sz="2800" spc="25" dirty="0">
                <a:solidFill>
                  <a:srgbClr val="FFFFFF"/>
                </a:solidFill>
              </a:rPr>
              <a:t>EXEMPLE</a:t>
            </a:r>
            <a:endParaRPr sz="28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38912" y="615695"/>
            <a:ext cx="11311255" cy="1188720"/>
          </a:xfrm>
          <a:custGeom>
            <a:avLst/>
            <a:gdLst/>
            <a:ahLst/>
            <a:cxnLst/>
            <a:rect l="l" t="t" r="r" b="b"/>
            <a:pathLst>
              <a:path w="11311255" h="1188720">
                <a:moveTo>
                  <a:pt x="11311128" y="0"/>
                </a:moveTo>
                <a:lnTo>
                  <a:pt x="0" y="0"/>
                </a:lnTo>
                <a:lnTo>
                  <a:pt x="0" y="1188719"/>
                </a:lnTo>
                <a:lnTo>
                  <a:pt x="11311128" y="1188719"/>
                </a:lnTo>
                <a:lnTo>
                  <a:pt x="11311128" y="0"/>
                </a:lnTo>
                <a:close/>
              </a:path>
            </a:pathLst>
          </a:custGeom>
          <a:solidFill>
            <a:srgbClr val="1A31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38912" y="1116025"/>
            <a:ext cx="11311255" cy="45402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342900">
              <a:lnSpc>
                <a:spcPct val="100000"/>
              </a:lnSpc>
              <a:spcBef>
                <a:spcPts val="110"/>
              </a:spcBef>
            </a:pPr>
            <a:r>
              <a:rPr sz="2800" spc="40" dirty="0">
                <a:solidFill>
                  <a:srgbClr val="FFFFFF"/>
                </a:solidFill>
              </a:rPr>
              <a:t>IMPACT</a:t>
            </a:r>
            <a:r>
              <a:rPr sz="2800" spc="-90" dirty="0">
                <a:solidFill>
                  <a:srgbClr val="FFFFFF"/>
                </a:solidFill>
              </a:rPr>
              <a:t> </a:t>
            </a:r>
            <a:r>
              <a:rPr sz="2800" spc="125" dirty="0">
                <a:solidFill>
                  <a:srgbClr val="FFFFFF"/>
                </a:solidFill>
              </a:rPr>
              <a:t>SOCIAL</a:t>
            </a:r>
            <a:r>
              <a:rPr sz="2800" spc="-120" dirty="0">
                <a:solidFill>
                  <a:srgbClr val="FFFFFF"/>
                </a:solidFill>
              </a:rPr>
              <a:t> </a:t>
            </a:r>
            <a:r>
              <a:rPr sz="2800" spc="375" dirty="0">
                <a:solidFill>
                  <a:srgbClr val="FFFFFF"/>
                </a:solidFill>
              </a:rPr>
              <a:t>–</a:t>
            </a:r>
            <a:r>
              <a:rPr sz="2800" spc="-55" dirty="0">
                <a:solidFill>
                  <a:srgbClr val="FFFFFF"/>
                </a:solidFill>
              </a:rPr>
              <a:t> </a:t>
            </a:r>
            <a:r>
              <a:rPr sz="2800" spc="110" dirty="0">
                <a:solidFill>
                  <a:srgbClr val="FFFFFF"/>
                </a:solidFill>
              </a:rPr>
              <a:t>MĂSURAREA</a:t>
            </a:r>
            <a:r>
              <a:rPr sz="2800" spc="-145" dirty="0">
                <a:solidFill>
                  <a:srgbClr val="FFFFFF"/>
                </a:solidFill>
              </a:rPr>
              <a:t> </a:t>
            </a:r>
            <a:r>
              <a:rPr sz="2800" spc="80" dirty="0">
                <a:solidFill>
                  <a:srgbClr val="FFFFFF"/>
                </a:solidFill>
              </a:rPr>
              <a:t>SUCCESULUI</a:t>
            </a:r>
            <a:endParaRPr sz="2800"/>
          </a:p>
        </p:txBody>
      </p:sp>
      <p:sp>
        <p:nvSpPr>
          <p:cNvPr id="4" name="object 4"/>
          <p:cNvSpPr txBox="1"/>
          <p:nvPr/>
        </p:nvSpPr>
        <p:spPr>
          <a:xfrm>
            <a:off x="705713" y="2442600"/>
            <a:ext cx="3053080" cy="2968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37900"/>
              </a:lnSpc>
              <a:spcBef>
                <a:spcPts val="95"/>
              </a:spcBef>
            </a:pPr>
            <a:r>
              <a:rPr sz="2800" b="1" spc="195" dirty="0">
                <a:solidFill>
                  <a:srgbClr val="4590B8"/>
                </a:solidFill>
                <a:latin typeface="Trebuchet MS"/>
                <a:cs typeface="Trebuchet MS"/>
              </a:rPr>
              <a:t>C</a:t>
            </a:r>
            <a:r>
              <a:rPr sz="2800" b="1" spc="190" dirty="0">
                <a:solidFill>
                  <a:srgbClr val="4590B8"/>
                </a:solidFill>
                <a:latin typeface="Trebuchet MS"/>
                <a:cs typeface="Trebuchet MS"/>
              </a:rPr>
              <a:t>e</a:t>
            </a:r>
            <a:r>
              <a:rPr sz="2800" b="1" spc="-70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2800" spc="-204" dirty="0">
                <a:solidFill>
                  <a:srgbClr val="3C3C3C"/>
                </a:solidFill>
                <a:latin typeface="Trebuchet MS"/>
                <a:cs typeface="Trebuchet MS"/>
              </a:rPr>
              <a:t>v</a:t>
            </a:r>
            <a:r>
              <a:rPr sz="2800" spc="-180" dirty="0">
                <a:solidFill>
                  <a:srgbClr val="3C3C3C"/>
                </a:solidFill>
                <a:latin typeface="Trebuchet MS"/>
                <a:cs typeface="Trebuchet MS"/>
              </a:rPr>
              <a:t>eţi</a:t>
            </a:r>
            <a:r>
              <a:rPr sz="2800" spc="-9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800" spc="-190" dirty="0">
                <a:solidFill>
                  <a:srgbClr val="3C3C3C"/>
                </a:solidFill>
                <a:latin typeface="Trebuchet MS"/>
                <a:cs typeface="Trebuchet MS"/>
              </a:rPr>
              <a:t>mă</a:t>
            </a:r>
            <a:r>
              <a:rPr sz="2800" spc="-125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2800" spc="-120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2800" spc="1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2800" spc="-27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800" spc="-85" dirty="0">
                <a:solidFill>
                  <a:srgbClr val="3C3C3C"/>
                </a:solidFill>
                <a:latin typeface="Trebuchet MS"/>
                <a:cs typeface="Trebuchet MS"/>
              </a:rPr>
              <a:t>?  </a:t>
            </a:r>
            <a:r>
              <a:rPr sz="2800" b="1" spc="140" dirty="0">
                <a:solidFill>
                  <a:srgbClr val="4590B8"/>
                </a:solidFill>
                <a:latin typeface="Trebuchet MS"/>
                <a:cs typeface="Trebuchet MS"/>
              </a:rPr>
              <a:t>Câ</a:t>
            </a:r>
            <a:r>
              <a:rPr sz="2800" b="1" spc="130" dirty="0">
                <a:solidFill>
                  <a:srgbClr val="4590B8"/>
                </a:solidFill>
                <a:latin typeface="Trebuchet MS"/>
                <a:cs typeface="Trebuchet MS"/>
              </a:rPr>
              <a:t>n</a:t>
            </a:r>
            <a:r>
              <a:rPr sz="2800" b="1" spc="10" dirty="0">
                <a:solidFill>
                  <a:srgbClr val="4590B8"/>
                </a:solidFill>
                <a:latin typeface="Trebuchet MS"/>
                <a:cs typeface="Trebuchet MS"/>
              </a:rPr>
              <a:t>d</a:t>
            </a:r>
            <a:r>
              <a:rPr sz="2800" b="1" spc="-65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2800" spc="-204" dirty="0">
                <a:solidFill>
                  <a:srgbClr val="3C3C3C"/>
                </a:solidFill>
                <a:latin typeface="Trebuchet MS"/>
                <a:cs typeface="Trebuchet MS"/>
              </a:rPr>
              <a:t>v</a:t>
            </a:r>
            <a:r>
              <a:rPr sz="2800" spc="-180" dirty="0">
                <a:solidFill>
                  <a:srgbClr val="3C3C3C"/>
                </a:solidFill>
                <a:latin typeface="Trebuchet MS"/>
                <a:cs typeface="Trebuchet MS"/>
              </a:rPr>
              <a:t>eţi</a:t>
            </a:r>
            <a:r>
              <a:rPr sz="2800" spc="-9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800" spc="-190" dirty="0">
                <a:solidFill>
                  <a:srgbClr val="3C3C3C"/>
                </a:solidFill>
                <a:latin typeface="Trebuchet MS"/>
                <a:cs typeface="Trebuchet MS"/>
              </a:rPr>
              <a:t>mă</a:t>
            </a:r>
            <a:r>
              <a:rPr sz="2800" spc="-125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2800" spc="-120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2800" spc="1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2800" spc="-27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800" spc="-85" dirty="0">
                <a:solidFill>
                  <a:srgbClr val="3C3C3C"/>
                </a:solidFill>
                <a:latin typeface="Trebuchet MS"/>
                <a:cs typeface="Trebuchet MS"/>
              </a:rPr>
              <a:t>?  </a:t>
            </a:r>
            <a:r>
              <a:rPr sz="2800" b="1" spc="200" dirty="0">
                <a:solidFill>
                  <a:srgbClr val="4590B8"/>
                </a:solidFill>
                <a:latin typeface="Trebuchet MS"/>
                <a:cs typeface="Trebuchet MS"/>
              </a:rPr>
              <a:t>Cu</a:t>
            </a:r>
            <a:r>
              <a:rPr sz="2800" b="1" spc="295" dirty="0">
                <a:solidFill>
                  <a:srgbClr val="4590B8"/>
                </a:solidFill>
                <a:latin typeface="Trebuchet MS"/>
                <a:cs typeface="Trebuchet MS"/>
              </a:rPr>
              <a:t>m</a:t>
            </a:r>
            <a:r>
              <a:rPr sz="2800" b="1" spc="-60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2800" spc="-200" dirty="0">
                <a:solidFill>
                  <a:srgbClr val="3C3C3C"/>
                </a:solidFill>
                <a:latin typeface="Trebuchet MS"/>
                <a:cs typeface="Trebuchet MS"/>
              </a:rPr>
              <a:t>v</a:t>
            </a:r>
            <a:r>
              <a:rPr sz="2800" spc="-180" dirty="0">
                <a:solidFill>
                  <a:srgbClr val="3C3C3C"/>
                </a:solidFill>
                <a:latin typeface="Trebuchet MS"/>
                <a:cs typeface="Trebuchet MS"/>
              </a:rPr>
              <a:t>eţi</a:t>
            </a:r>
            <a:r>
              <a:rPr sz="2800" spc="-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800" spc="-145" dirty="0">
                <a:solidFill>
                  <a:srgbClr val="3C3C3C"/>
                </a:solidFill>
                <a:latin typeface="Trebuchet MS"/>
                <a:cs typeface="Trebuchet MS"/>
              </a:rPr>
              <a:t>măsura</a:t>
            </a:r>
            <a:r>
              <a:rPr sz="2800" spc="-85" dirty="0">
                <a:solidFill>
                  <a:srgbClr val="3C3C3C"/>
                </a:solidFill>
                <a:latin typeface="Trebuchet MS"/>
                <a:cs typeface="Trebuchet MS"/>
              </a:rPr>
              <a:t>?  </a:t>
            </a:r>
            <a:r>
              <a:rPr sz="2800" b="1" spc="-15" dirty="0">
                <a:solidFill>
                  <a:srgbClr val="4590B8"/>
                </a:solidFill>
                <a:latin typeface="Trebuchet MS"/>
                <a:cs typeface="Trebuchet MS"/>
              </a:rPr>
              <a:t>P</a:t>
            </a:r>
            <a:r>
              <a:rPr sz="2800" b="1" spc="-60" dirty="0">
                <a:solidFill>
                  <a:srgbClr val="4590B8"/>
                </a:solidFill>
                <a:latin typeface="Trebuchet MS"/>
                <a:cs typeface="Trebuchet MS"/>
              </a:rPr>
              <a:t>e</a:t>
            </a:r>
            <a:r>
              <a:rPr sz="2800" b="1" spc="-70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2800" b="1" spc="-20" dirty="0">
                <a:solidFill>
                  <a:srgbClr val="4590B8"/>
                </a:solidFill>
                <a:latin typeface="Trebuchet MS"/>
                <a:cs typeface="Trebuchet MS"/>
              </a:rPr>
              <a:t>c</a:t>
            </a:r>
            <a:r>
              <a:rPr sz="2800" b="1" spc="-50" dirty="0">
                <a:solidFill>
                  <a:srgbClr val="4590B8"/>
                </a:solidFill>
                <a:latin typeface="Trebuchet MS"/>
                <a:cs typeface="Trebuchet MS"/>
              </a:rPr>
              <a:t>ine</a:t>
            </a:r>
            <a:r>
              <a:rPr sz="2800" b="1" spc="-90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2800" spc="-200" dirty="0">
                <a:solidFill>
                  <a:srgbClr val="3C3C3C"/>
                </a:solidFill>
                <a:latin typeface="Trebuchet MS"/>
                <a:cs typeface="Trebuchet MS"/>
              </a:rPr>
              <a:t>v</a:t>
            </a:r>
            <a:r>
              <a:rPr sz="2800" spc="-180" dirty="0">
                <a:solidFill>
                  <a:srgbClr val="3C3C3C"/>
                </a:solidFill>
                <a:latin typeface="Trebuchet MS"/>
                <a:cs typeface="Trebuchet MS"/>
              </a:rPr>
              <a:t>eţi</a:t>
            </a:r>
            <a:r>
              <a:rPr sz="2800" spc="-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800" spc="-185" dirty="0">
                <a:solidFill>
                  <a:srgbClr val="3C3C3C"/>
                </a:solidFill>
                <a:latin typeface="Trebuchet MS"/>
                <a:cs typeface="Trebuchet MS"/>
              </a:rPr>
              <a:t>î</a:t>
            </a:r>
            <a:r>
              <a:rPr sz="2800" spc="-12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2800" spc="-80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2800" spc="-13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2800" spc="-17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2800" spc="-165" dirty="0">
                <a:solidFill>
                  <a:srgbClr val="3C3C3C"/>
                </a:solidFill>
                <a:latin typeface="Trebuchet MS"/>
                <a:cs typeface="Trebuchet MS"/>
              </a:rPr>
              <a:t>b</a:t>
            </a:r>
            <a:r>
              <a:rPr sz="2800" spc="-28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800" spc="-85" dirty="0">
                <a:solidFill>
                  <a:srgbClr val="3C3C3C"/>
                </a:solidFill>
                <a:latin typeface="Trebuchet MS"/>
                <a:cs typeface="Trebuchet MS"/>
              </a:rPr>
              <a:t>?  </a:t>
            </a:r>
            <a:r>
              <a:rPr sz="2800" b="1" spc="135" dirty="0">
                <a:solidFill>
                  <a:srgbClr val="4590B8"/>
                </a:solidFill>
                <a:latin typeface="Trebuchet MS"/>
                <a:cs typeface="Trebuchet MS"/>
              </a:rPr>
              <a:t>Cu</a:t>
            </a:r>
            <a:r>
              <a:rPr sz="2800" b="1" spc="70" dirty="0">
                <a:solidFill>
                  <a:srgbClr val="4590B8"/>
                </a:solidFill>
                <a:latin typeface="Trebuchet MS"/>
                <a:cs typeface="Trebuchet MS"/>
              </a:rPr>
              <a:t>i</a:t>
            </a:r>
            <a:r>
              <a:rPr sz="2800" b="1" spc="-75" dirty="0">
                <a:solidFill>
                  <a:srgbClr val="4590B8"/>
                </a:solidFill>
                <a:latin typeface="Trebuchet MS"/>
                <a:cs typeface="Trebuchet MS"/>
              </a:rPr>
              <a:t> </a:t>
            </a:r>
            <a:r>
              <a:rPr sz="2800" spc="-185" dirty="0">
                <a:solidFill>
                  <a:srgbClr val="3C3C3C"/>
                </a:solidFill>
                <a:latin typeface="Trebuchet MS"/>
                <a:cs typeface="Trebuchet MS"/>
              </a:rPr>
              <a:t>îi</a:t>
            </a:r>
            <a:r>
              <a:rPr sz="28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800" spc="-200" dirty="0">
                <a:solidFill>
                  <a:srgbClr val="3C3C3C"/>
                </a:solidFill>
                <a:latin typeface="Trebuchet MS"/>
                <a:cs typeface="Trebuchet MS"/>
              </a:rPr>
              <a:t>v</a:t>
            </a:r>
            <a:r>
              <a:rPr sz="2800" spc="-180" dirty="0">
                <a:solidFill>
                  <a:srgbClr val="3C3C3C"/>
                </a:solidFill>
                <a:latin typeface="Trebuchet MS"/>
                <a:cs typeface="Trebuchet MS"/>
              </a:rPr>
              <a:t>eţi</a:t>
            </a:r>
            <a:r>
              <a:rPr sz="2800" spc="-9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800" spc="-11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2800" spc="-18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800" spc="-155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2800" spc="50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2800" spc="5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2800" spc="-195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2800" spc="-24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800" spc="-95" dirty="0">
                <a:solidFill>
                  <a:srgbClr val="3C3C3C"/>
                </a:solidFill>
                <a:latin typeface="Trebuchet MS"/>
                <a:cs typeface="Trebuchet MS"/>
              </a:rPr>
              <a:t>?</a:t>
            </a:r>
            <a:endParaRPr sz="2800">
              <a:latin typeface="Trebuchet MS"/>
              <a:cs typeface="Trebuchet MS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90032" y="1627632"/>
            <a:ext cx="3520440" cy="352044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8912" y="615695"/>
            <a:ext cx="11311255" cy="1188720"/>
          </a:xfrm>
          <a:prstGeom prst="rect">
            <a:avLst/>
          </a:prstGeom>
          <a:solidFill>
            <a:srgbClr val="1A315F"/>
          </a:solidFill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3500">
              <a:latin typeface="Times New Roman"/>
              <a:cs typeface="Times New Roman"/>
            </a:endParaRPr>
          </a:p>
          <a:p>
            <a:pPr marL="342900">
              <a:lnSpc>
                <a:spcPct val="100000"/>
              </a:lnSpc>
            </a:pPr>
            <a:r>
              <a:rPr sz="2800" spc="-65" dirty="0">
                <a:solidFill>
                  <a:srgbClr val="FFFFFF"/>
                </a:solidFill>
              </a:rPr>
              <a:t>8 </a:t>
            </a:r>
            <a:r>
              <a:rPr sz="2800" spc="190" dirty="0">
                <a:solidFill>
                  <a:srgbClr val="FFFFFF"/>
                </a:solidFill>
              </a:rPr>
              <a:t>M</a:t>
            </a:r>
            <a:r>
              <a:rPr sz="2800" spc="220" dirty="0">
                <a:solidFill>
                  <a:srgbClr val="FFFFFF"/>
                </a:solidFill>
              </a:rPr>
              <a:t>O</a:t>
            </a:r>
            <a:r>
              <a:rPr sz="2800" spc="-15" dirty="0">
                <a:solidFill>
                  <a:srgbClr val="FFFFFF"/>
                </a:solidFill>
              </a:rPr>
              <a:t>TIVE</a:t>
            </a:r>
            <a:r>
              <a:rPr sz="2800" spc="-114" dirty="0">
                <a:solidFill>
                  <a:srgbClr val="FFFFFF"/>
                </a:solidFill>
              </a:rPr>
              <a:t> P</a:t>
            </a:r>
            <a:r>
              <a:rPr sz="2800" spc="-100" dirty="0">
                <a:solidFill>
                  <a:srgbClr val="FFFFFF"/>
                </a:solidFill>
              </a:rPr>
              <a:t>E</a:t>
            </a:r>
            <a:r>
              <a:rPr sz="2800" spc="390" dirty="0">
                <a:solidFill>
                  <a:srgbClr val="FFFFFF"/>
                </a:solidFill>
              </a:rPr>
              <a:t>N</a:t>
            </a:r>
            <a:r>
              <a:rPr sz="2800" spc="65" dirty="0">
                <a:solidFill>
                  <a:srgbClr val="FFFFFF"/>
                </a:solidFill>
              </a:rPr>
              <a:t>T</a:t>
            </a:r>
            <a:r>
              <a:rPr sz="2800" spc="5" dirty="0">
                <a:solidFill>
                  <a:srgbClr val="FFFFFF"/>
                </a:solidFill>
              </a:rPr>
              <a:t>R</a:t>
            </a:r>
            <a:r>
              <a:rPr sz="2800" spc="170" dirty="0">
                <a:solidFill>
                  <a:srgbClr val="FFFFFF"/>
                </a:solidFill>
              </a:rPr>
              <a:t>U</a:t>
            </a:r>
            <a:r>
              <a:rPr sz="2800" spc="-409" dirty="0">
                <a:solidFill>
                  <a:srgbClr val="FFFFFF"/>
                </a:solidFill>
              </a:rPr>
              <a:t> </a:t>
            </a:r>
            <a:r>
              <a:rPr sz="2800" spc="220" dirty="0">
                <a:solidFill>
                  <a:srgbClr val="FFFFFF"/>
                </a:solidFill>
              </a:rPr>
              <a:t>A</a:t>
            </a:r>
            <a:r>
              <a:rPr sz="2800" spc="-80" dirty="0">
                <a:solidFill>
                  <a:srgbClr val="FFFFFF"/>
                </a:solidFill>
              </a:rPr>
              <a:t> </a:t>
            </a:r>
            <a:r>
              <a:rPr sz="2800" spc="190" dirty="0">
                <a:solidFill>
                  <a:srgbClr val="FFFFFF"/>
                </a:solidFill>
              </a:rPr>
              <a:t>M</a:t>
            </a:r>
            <a:r>
              <a:rPr sz="2800" spc="105" dirty="0">
                <a:solidFill>
                  <a:srgbClr val="FFFFFF"/>
                </a:solidFill>
              </a:rPr>
              <a:t>ĂS</a:t>
            </a:r>
            <a:r>
              <a:rPr sz="2800" spc="130" dirty="0">
                <a:solidFill>
                  <a:srgbClr val="FFFFFF"/>
                </a:solidFill>
              </a:rPr>
              <a:t>U</a:t>
            </a:r>
            <a:r>
              <a:rPr sz="2800" spc="145" dirty="0">
                <a:solidFill>
                  <a:srgbClr val="FFFFFF"/>
                </a:solidFill>
              </a:rPr>
              <a:t>RA</a:t>
            </a:r>
            <a:r>
              <a:rPr sz="2800" spc="-120" dirty="0">
                <a:solidFill>
                  <a:srgbClr val="FFFFFF"/>
                </a:solidFill>
              </a:rPr>
              <a:t> </a:t>
            </a:r>
            <a:r>
              <a:rPr sz="2800" spc="35" dirty="0">
                <a:solidFill>
                  <a:srgbClr val="FFFFFF"/>
                </a:solidFill>
              </a:rPr>
              <a:t>I</a:t>
            </a:r>
            <a:r>
              <a:rPr sz="2800" spc="70" dirty="0">
                <a:solidFill>
                  <a:srgbClr val="FFFFFF"/>
                </a:solidFill>
              </a:rPr>
              <a:t>M</a:t>
            </a:r>
            <a:r>
              <a:rPr sz="2800" spc="-340" dirty="0">
                <a:solidFill>
                  <a:srgbClr val="FFFFFF"/>
                </a:solidFill>
              </a:rPr>
              <a:t>P</a:t>
            </a:r>
            <a:r>
              <a:rPr sz="2800" spc="95" dirty="0">
                <a:solidFill>
                  <a:srgbClr val="FFFFFF"/>
                </a:solidFill>
              </a:rPr>
              <a:t>A</a:t>
            </a:r>
            <a:r>
              <a:rPr sz="2800" spc="195" dirty="0">
                <a:solidFill>
                  <a:srgbClr val="FFFFFF"/>
                </a:solidFill>
              </a:rPr>
              <a:t>CT</a:t>
            </a:r>
            <a:r>
              <a:rPr sz="2800" spc="65" dirty="0">
                <a:solidFill>
                  <a:srgbClr val="FFFFFF"/>
                </a:solidFill>
              </a:rPr>
              <a:t>UL</a:t>
            </a:r>
            <a:r>
              <a:rPr sz="2800" spc="-110" dirty="0">
                <a:solidFill>
                  <a:srgbClr val="FFFFFF"/>
                </a:solidFill>
              </a:rPr>
              <a:t> </a:t>
            </a:r>
            <a:r>
              <a:rPr sz="2800" spc="-55" dirty="0">
                <a:solidFill>
                  <a:srgbClr val="FFFFFF"/>
                </a:solidFill>
              </a:rPr>
              <a:t>S</a:t>
            </a:r>
            <a:r>
              <a:rPr sz="2800" spc="415" dirty="0">
                <a:solidFill>
                  <a:srgbClr val="FFFFFF"/>
                </a:solidFill>
              </a:rPr>
              <a:t>O</a:t>
            </a:r>
            <a:r>
              <a:rPr sz="2800" spc="105" dirty="0">
                <a:solidFill>
                  <a:srgbClr val="FFFFFF"/>
                </a:solidFill>
              </a:rPr>
              <a:t>CIAL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714552" y="2389200"/>
            <a:ext cx="6369685" cy="3587750"/>
          </a:xfrm>
          <a:prstGeom prst="rect">
            <a:avLst/>
          </a:prstGeom>
        </p:spPr>
        <p:txBody>
          <a:bodyPr vert="horz" wrap="square" lIns="0" tIns="122555" rIns="0" bIns="0" rtlCol="0">
            <a:spAutoFit/>
          </a:bodyPr>
          <a:lstStyle/>
          <a:p>
            <a:pPr marL="469900" indent="-457200">
              <a:lnSpc>
                <a:spcPct val="100000"/>
              </a:lnSpc>
              <a:spcBef>
                <a:spcPts val="965"/>
              </a:spcBef>
              <a:buClr>
                <a:srgbClr val="4590B8"/>
              </a:buClr>
              <a:buSzPct val="90909"/>
              <a:buAutoNum type="arabicPeriod"/>
              <a:tabLst>
                <a:tab pos="469265" algn="l"/>
                <a:tab pos="469900" algn="l"/>
              </a:tabLst>
            </a:pPr>
            <a:r>
              <a:rPr sz="2200" b="1" spc="-5" dirty="0">
                <a:solidFill>
                  <a:srgbClr val="3C3C3C"/>
                </a:solidFill>
                <a:latin typeface="Trebuchet MS"/>
                <a:cs typeface="Trebuchet MS"/>
              </a:rPr>
              <a:t>Pentru</a:t>
            </a:r>
            <a:r>
              <a:rPr sz="2200" b="1" spc="-10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2200" b="1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-5" dirty="0">
                <a:solidFill>
                  <a:srgbClr val="3C3C3C"/>
                </a:solidFill>
                <a:latin typeface="Trebuchet MS"/>
                <a:cs typeface="Trebuchet MS"/>
              </a:rPr>
              <a:t>cunoaşte</a:t>
            </a:r>
            <a:r>
              <a:rPr sz="2200" b="1" spc="-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-35" dirty="0">
                <a:solidFill>
                  <a:srgbClr val="3C3C3C"/>
                </a:solidFill>
                <a:latin typeface="Trebuchet MS"/>
                <a:cs typeface="Trebuchet MS"/>
              </a:rPr>
              <a:t>ce</a:t>
            </a:r>
            <a:r>
              <a:rPr sz="2200" b="1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-20" dirty="0">
                <a:solidFill>
                  <a:srgbClr val="3C3C3C"/>
                </a:solidFill>
                <a:latin typeface="Trebuchet MS"/>
                <a:cs typeface="Trebuchet MS"/>
              </a:rPr>
              <a:t>funcţionează</a:t>
            </a:r>
            <a:endParaRPr sz="2200">
              <a:latin typeface="Trebuchet MS"/>
              <a:cs typeface="Trebuchet MS"/>
            </a:endParaRPr>
          </a:p>
          <a:p>
            <a:pPr marL="469900" indent="-457200">
              <a:lnSpc>
                <a:spcPct val="100000"/>
              </a:lnSpc>
              <a:spcBef>
                <a:spcPts val="865"/>
              </a:spcBef>
              <a:buClr>
                <a:srgbClr val="4590B8"/>
              </a:buClr>
              <a:buSzPct val="90909"/>
              <a:buAutoNum type="arabicPeriod"/>
              <a:tabLst>
                <a:tab pos="469265" algn="l"/>
                <a:tab pos="469900" algn="l"/>
              </a:tabLst>
            </a:pPr>
            <a:r>
              <a:rPr sz="2200" b="1" dirty="0">
                <a:solidFill>
                  <a:srgbClr val="3C3C3C"/>
                </a:solidFill>
                <a:latin typeface="Trebuchet MS"/>
                <a:cs typeface="Trebuchet MS"/>
              </a:rPr>
              <a:t>Întreprinde</a:t>
            </a:r>
            <a:r>
              <a:rPr sz="2200" b="1" spc="-114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-25" dirty="0">
                <a:solidFill>
                  <a:srgbClr val="3C3C3C"/>
                </a:solidFill>
                <a:latin typeface="Trebuchet MS"/>
                <a:cs typeface="Trebuchet MS"/>
              </a:rPr>
              <a:t>acţiunile</a:t>
            </a:r>
            <a:r>
              <a:rPr sz="2200" b="1" spc="-8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-10" dirty="0">
                <a:solidFill>
                  <a:srgbClr val="3C3C3C"/>
                </a:solidFill>
                <a:latin typeface="Trebuchet MS"/>
                <a:cs typeface="Trebuchet MS"/>
              </a:rPr>
              <a:t>corecte</a:t>
            </a:r>
            <a:r>
              <a:rPr sz="2200" b="1" spc="-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-35" dirty="0">
                <a:solidFill>
                  <a:srgbClr val="3C3C3C"/>
                </a:solidFill>
                <a:latin typeface="Trebuchet MS"/>
                <a:cs typeface="Trebuchet MS"/>
              </a:rPr>
              <a:t>în</a:t>
            </a:r>
            <a:r>
              <a:rPr sz="2200" b="1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45" dirty="0">
                <a:solidFill>
                  <a:srgbClr val="3C3C3C"/>
                </a:solidFill>
                <a:latin typeface="Trebuchet MS"/>
                <a:cs typeface="Trebuchet MS"/>
              </a:rPr>
              <a:t>modul</a:t>
            </a:r>
            <a:r>
              <a:rPr sz="2200" b="1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dirty="0">
                <a:solidFill>
                  <a:srgbClr val="3C3C3C"/>
                </a:solidFill>
                <a:latin typeface="Trebuchet MS"/>
                <a:cs typeface="Trebuchet MS"/>
              </a:rPr>
              <a:t>corect</a:t>
            </a:r>
            <a:endParaRPr sz="2200">
              <a:latin typeface="Trebuchet MS"/>
              <a:cs typeface="Trebuchet MS"/>
            </a:endParaRPr>
          </a:p>
          <a:p>
            <a:pPr marL="469900" indent="-457200">
              <a:lnSpc>
                <a:spcPct val="100000"/>
              </a:lnSpc>
              <a:spcBef>
                <a:spcPts val="865"/>
              </a:spcBef>
              <a:buClr>
                <a:srgbClr val="4590B8"/>
              </a:buClr>
              <a:buSzPct val="90909"/>
              <a:buAutoNum type="arabicPeriod"/>
              <a:tabLst>
                <a:tab pos="469265" algn="l"/>
                <a:tab pos="469900" algn="l"/>
              </a:tabLst>
            </a:pPr>
            <a:r>
              <a:rPr sz="2200" b="1" spc="30" dirty="0">
                <a:solidFill>
                  <a:srgbClr val="3C3C3C"/>
                </a:solidFill>
                <a:latin typeface="Trebuchet MS"/>
                <a:cs typeface="Trebuchet MS"/>
              </a:rPr>
              <a:t>Elabora</a:t>
            </a:r>
            <a:r>
              <a:rPr sz="2200" b="1" spc="-114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-15" dirty="0">
                <a:solidFill>
                  <a:srgbClr val="3C3C3C"/>
                </a:solidFill>
                <a:latin typeface="Trebuchet MS"/>
                <a:cs typeface="Trebuchet MS"/>
              </a:rPr>
              <a:t>planuri</a:t>
            </a:r>
            <a:r>
              <a:rPr sz="2200" b="1" spc="-1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55" dirty="0">
                <a:solidFill>
                  <a:srgbClr val="3C3C3C"/>
                </a:solidFill>
                <a:latin typeface="Trebuchet MS"/>
                <a:cs typeface="Trebuchet MS"/>
              </a:rPr>
              <a:t>mai</a:t>
            </a:r>
            <a:r>
              <a:rPr sz="2200" b="1" spc="-8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-15" dirty="0">
                <a:solidFill>
                  <a:srgbClr val="3C3C3C"/>
                </a:solidFill>
                <a:latin typeface="Trebuchet MS"/>
                <a:cs typeface="Trebuchet MS"/>
              </a:rPr>
              <a:t>bune</a:t>
            </a:r>
            <a:endParaRPr sz="2200">
              <a:latin typeface="Trebuchet MS"/>
              <a:cs typeface="Trebuchet MS"/>
            </a:endParaRPr>
          </a:p>
          <a:p>
            <a:pPr marL="469900" indent="-457200">
              <a:lnSpc>
                <a:spcPct val="100000"/>
              </a:lnSpc>
              <a:spcBef>
                <a:spcPts val="865"/>
              </a:spcBef>
              <a:buClr>
                <a:srgbClr val="4590B8"/>
              </a:buClr>
              <a:buSzPct val="90909"/>
              <a:buAutoNum type="arabicPeriod"/>
              <a:tabLst>
                <a:tab pos="469265" algn="l"/>
                <a:tab pos="469900" algn="l"/>
              </a:tabLst>
            </a:pPr>
            <a:r>
              <a:rPr sz="2200" b="1" spc="-5" dirty="0">
                <a:solidFill>
                  <a:srgbClr val="3C3C3C"/>
                </a:solidFill>
                <a:latin typeface="Trebuchet MS"/>
                <a:cs typeface="Trebuchet MS"/>
              </a:rPr>
              <a:t>Fi</a:t>
            </a:r>
            <a:r>
              <a:rPr sz="2200" b="1" spc="-9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55" dirty="0">
                <a:solidFill>
                  <a:srgbClr val="3C3C3C"/>
                </a:solidFill>
                <a:latin typeface="Trebuchet MS"/>
                <a:cs typeface="Trebuchet MS"/>
              </a:rPr>
              <a:t>mai</a:t>
            </a:r>
            <a:r>
              <a:rPr sz="2200" b="1" spc="-8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-45" dirty="0">
                <a:solidFill>
                  <a:srgbClr val="3C3C3C"/>
                </a:solidFill>
                <a:latin typeface="Trebuchet MS"/>
                <a:cs typeface="Trebuchet MS"/>
              </a:rPr>
              <a:t>eficient</a:t>
            </a:r>
            <a:endParaRPr sz="2200">
              <a:latin typeface="Trebuchet MS"/>
              <a:cs typeface="Trebuchet MS"/>
            </a:endParaRPr>
          </a:p>
          <a:p>
            <a:pPr marL="469900" indent="-457200">
              <a:lnSpc>
                <a:spcPct val="100000"/>
              </a:lnSpc>
              <a:spcBef>
                <a:spcPts val="865"/>
              </a:spcBef>
              <a:buClr>
                <a:srgbClr val="4590B8"/>
              </a:buClr>
              <a:buSzPct val="90909"/>
              <a:buAutoNum type="arabicPeriod"/>
              <a:tabLst>
                <a:tab pos="469265" algn="l"/>
                <a:tab pos="469900" algn="l"/>
              </a:tabLst>
            </a:pPr>
            <a:r>
              <a:rPr sz="2200" b="1" spc="65" dirty="0">
                <a:solidFill>
                  <a:srgbClr val="3C3C3C"/>
                </a:solidFill>
                <a:latin typeface="Trebuchet MS"/>
                <a:cs typeface="Trebuchet MS"/>
              </a:rPr>
              <a:t>Atrage</a:t>
            </a:r>
            <a:r>
              <a:rPr sz="2200" b="1" spc="-114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-15" dirty="0">
                <a:solidFill>
                  <a:srgbClr val="3C3C3C"/>
                </a:solidFill>
                <a:latin typeface="Trebuchet MS"/>
                <a:cs typeface="Trebuchet MS"/>
              </a:rPr>
              <a:t>finanţatori</a:t>
            </a:r>
            <a:r>
              <a:rPr sz="2200" b="1" spc="-1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-40" dirty="0">
                <a:solidFill>
                  <a:srgbClr val="3C3C3C"/>
                </a:solidFill>
                <a:latin typeface="Trebuchet MS"/>
                <a:cs typeface="Trebuchet MS"/>
              </a:rPr>
              <a:t>şi</a:t>
            </a:r>
            <a:r>
              <a:rPr sz="2200" b="1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-25" dirty="0">
                <a:solidFill>
                  <a:srgbClr val="3C3C3C"/>
                </a:solidFill>
                <a:latin typeface="Trebuchet MS"/>
                <a:cs typeface="Trebuchet MS"/>
              </a:rPr>
              <a:t>investitori</a:t>
            </a:r>
            <a:endParaRPr sz="2200">
              <a:latin typeface="Trebuchet MS"/>
              <a:cs typeface="Trebuchet MS"/>
            </a:endParaRPr>
          </a:p>
          <a:p>
            <a:pPr marL="469900" indent="-457200">
              <a:lnSpc>
                <a:spcPct val="100000"/>
              </a:lnSpc>
              <a:spcBef>
                <a:spcPts val="865"/>
              </a:spcBef>
              <a:buClr>
                <a:srgbClr val="4590B8"/>
              </a:buClr>
              <a:buSzPct val="90909"/>
              <a:buAutoNum type="arabicPeriod"/>
              <a:tabLst>
                <a:tab pos="469265" algn="l"/>
                <a:tab pos="469900" algn="l"/>
              </a:tabLst>
            </a:pPr>
            <a:r>
              <a:rPr sz="2200" b="1" spc="105" dirty="0">
                <a:solidFill>
                  <a:srgbClr val="3C3C3C"/>
                </a:solidFill>
                <a:latin typeface="Trebuchet MS"/>
                <a:cs typeface="Trebuchet MS"/>
              </a:rPr>
              <a:t>Vă</a:t>
            </a:r>
            <a:r>
              <a:rPr sz="2200" b="1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30" dirty="0">
                <a:solidFill>
                  <a:srgbClr val="3C3C3C"/>
                </a:solidFill>
                <a:latin typeface="Trebuchet MS"/>
                <a:cs typeface="Trebuchet MS"/>
              </a:rPr>
              <a:t>demonstra</a:t>
            </a:r>
            <a:r>
              <a:rPr sz="2200" b="1" spc="-9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-10" dirty="0">
                <a:solidFill>
                  <a:srgbClr val="3C3C3C"/>
                </a:solidFill>
                <a:latin typeface="Trebuchet MS"/>
                <a:cs typeface="Trebuchet MS"/>
              </a:rPr>
              <a:t>valoarea</a:t>
            </a:r>
            <a:r>
              <a:rPr sz="2200" b="1" spc="-1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-40" dirty="0">
                <a:solidFill>
                  <a:srgbClr val="3C3C3C"/>
                </a:solidFill>
                <a:latin typeface="Trebuchet MS"/>
                <a:cs typeface="Trebuchet MS"/>
              </a:rPr>
              <a:t>şi </a:t>
            </a:r>
            <a:r>
              <a:rPr sz="2200" b="1" spc="-10" dirty="0">
                <a:solidFill>
                  <a:srgbClr val="3C3C3C"/>
                </a:solidFill>
                <a:latin typeface="Trebuchet MS"/>
                <a:cs typeface="Trebuchet MS"/>
              </a:rPr>
              <a:t>reputaţia</a:t>
            </a:r>
            <a:endParaRPr sz="2200">
              <a:latin typeface="Trebuchet MS"/>
              <a:cs typeface="Trebuchet MS"/>
            </a:endParaRPr>
          </a:p>
          <a:p>
            <a:pPr marL="469900" indent="-457200">
              <a:lnSpc>
                <a:spcPct val="100000"/>
              </a:lnSpc>
              <a:spcBef>
                <a:spcPts val="865"/>
              </a:spcBef>
              <a:buClr>
                <a:srgbClr val="4590B8"/>
              </a:buClr>
              <a:buSzPct val="90909"/>
              <a:buAutoNum type="arabicPeriod"/>
              <a:tabLst>
                <a:tab pos="469265" algn="l"/>
                <a:tab pos="469900" algn="l"/>
              </a:tabLst>
            </a:pPr>
            <a:r>
              <a:rPr sz="2200" b="1" spc="5" dirty="0">
                <a:solidFill>
                  <a:srgbClr val="3C3C3C"/>
                </a:solidFill>
                <a:latin typeface="Trebuchet MS"/>
                <a:cs typeface="Trebuchet MS"/>
              </a:rPr>
              <a:t>Participa</a:t>
            </a:r>
            <a:r>
              <a:rPr sz="2200" b="1" spc="-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-30" dirty="0">
                <a:solidFill>
                  <a:srgbClr val="3C3C3C"/>
                </a:solidFill>
                <a:latin typeface="Trebuchet MS"/>
                <a:cs typeface="Trebuchet MS"/>
              </a:rPr>
              <a:t>la</a:t>
            </a:r>
            <a:r>
              <a:rPr sz="2200" b="1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-30" dirty="0">
                <a:solidFill>
                  <a:srgbClr val="3C3C3C"/>
                </a:solidFill>
                <a:latin typeface="Trebuchet MS"/>
                <a:cs typeface="Trebuchet MS"/>
              </a:rPr>
              <a:t>licitaţii</a:t>
            </a:r>
            <a:r>
              <a:rPr sz="2200" b="1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-35" dirty="0">
                <a:solidFill>
                  <a:srgbClr val="3C3C3C"/>
                </a:solidFill>
                <a:latin typeface="Trebuchet MS"/>
                <a:cs typeface="Trebuchet MS"/>
              </a:rPr>
              <a:t>în</a:t>
            </a:r>
            <a:r>
              <a:rPr sz="2200" b="1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-5" dirty="0">
                <a:solidFill>
                  <a:srgbClr val="3C3C3C"/>
                </a:solidFill>
                <a:latin typeface="Trebuchet MS"/>
                <a:cs typeface="Trebuchet MS"/>
              </a:rPr>
              <a:t>sectorul</a:t>
            </a:r>
            <a:r>
              <a:rPr sz="2200" b="1" spc="-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-25" dirty="0">
                <a:solidFill>
                  <a:srgbClr val="3C3C3C"/>
                </a:solidFill>
                <a:latin typeface="Trebuchet MS"/>
                <a:cs typeface="Trebuchet MS"/>
              </a:rPr>
              <a:t>public</a:t>
            </a:r>
            <a:endParaRPr sz="2200">
              <a:latin typeface="Trebuchet MS"/>
              <a:cs typeface="Trebuchet MS"/>
            </a:endParaRPr>
          </a:p>
          <a:p>
            <a:pPr marL="469900" indent="-457200">
              <a:lnSpc>
                <a:spcPct val="100000"/>
              </a:lnSpc>
              <a:spcBef>
                <a:spcPts val="870"/>
              </a:spcBef>
              <a:buClr>
                <a:srgbClr val="4590B8"/>
              </a:buClr>
              <a:buSzPct val="90909"/>
              <a:buAutoNum type="arabicPeriod"/>
              <a:tabLst>
                <a:tab pos="469265" algn="l"/>
                <a:tab pos="469900" algn="l"/>
              </a:tabLst>
            </a:pPr>
            <a:r>
              <a:rPr sz="2200" b="1" spc="75" dirty="0">
                <a:solidFill>
                  <a:srgbClr val="3C3C3C"/>
                </a:solidFill>
                <a:latin typeface="Trebuchet MS"/>
                <a:cs typeface="Trebuchet MS"/>
              </a:rPr>
              <a:t>Crea</a:t>
            </a:r>
            <a:r>
              <a:rPr sz="2200" b="1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10" dirty="0">
                <a:solidFill>
                  <a:srgbClr val="3C3C3C"/>
                </a:solidFill>
                <a:latin typeface="Trebuchet MS"/>
                <a:cs typeface="Trebuchet MS"/>
              </a:rPr>
              <a:t>materiale</a:t>
            </a:r>
            <a:r>
              <a:rPr sz="2200" b="1" spc="-10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-2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2200" b="1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20" dirty="0">
                <a:solidFill>
                  <a:srgbClr val="3C3C3C"/>
                </a:solidFill>
                <a:latin typeface="Trebuchet MS"/>
                <a:cs typeface="Trebuchet MS"/>
              </a:rPr>
              <a:t>marketing</a:t>
            </a:r>
            <a:r>
              <a:rPr sz="2200" b="1" spc="-10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2200" b="1" spc="10" dirty="0">
                <a:solidFill>
                  <a:srgbClr val="3C3C3C"/>
                </a:solidFill>
                <a:latin typeface="Trebuchet MS"/>
                <a:cs typeface="Trebuchet MS"/>
              </a:rPr>
              <a:t>minunate</a:t>
            </a:r>
            <a:endParaRPr sz="2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4644" y="3118808"/>
            <a:ext cx="6967855" cy="1401445"/>
          </a:xfrm>
          <a:prstGeom prst="rect">
            <a:avLst/>
          </a:prstGeom>
        </p:spPr>
        <p:txBody>
          <a:bodyPr vert="horz" wrap="square" lIns="0" tIns="1149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5"/>
              </a:spcBef>
            </a:pPr>
            <a:r>
              <a:rPr sz="3600" spc="175" dirty="0">
                <a:solidFill>
                  <a:srgbClr val="2D2D2D"/>
                </a:solidFill>
              </a:rPr>
              <a:t>MODELUL</a:t>
            </a:r>
            <a:r>
              <a:rPr sz="3600" spc="-100" dirty="0">
                <a:solidFill>
                  <a:srgbClr val="2D2D2D"/>
                </a:solidFill>
              </a:rPr>
              <a:t> </a:t>
            </a:r>
            <a:r>
              <a:rPr sz="3600" spc="185" dirty="0">
                <a:solidFill>
                  <a:srgbClr val="2D2D2D"/>
                </a:solidFill>
              </a:rPr>
              <a:t>CADRULUI</a:t>
            </a:r>
            <a:r>
              <a:rPr sz="3600" spc="-120" dirty="0">
                <a:solidFill>
                  <a:srgbClr val="2D2D2D"/>
                </a:solidFill>
              </a:rPr>
              <a:t> </a:t>
            </a:r>
            <a:r>
              <a:rPr sz="3600" spc="180" dirty="0">
                <a:solidFill>
                  <a:srgbClr val="2D2D2D"/>
                </a:solidFill>
              </a:rPr>
              <a:t>DE</a:t>
            </a:r>
            <a:r>
              <a:rPr sz="3600" spc="-455" dirty="0">
                <a:solidFill>
                  <a:srgbClr val="2D2D2D"/>
                </a:solidFill>
              </a:rPr>
              <a:t> </a:t>
            </a:r>
            <a:r>
              <a:rPr sz="3600" spc="35" dirty="0">
                <a:solidFill>
                  <a:srgbClr val="2D2D2D"/>
                </a:solidFill>
              </a:rPr>
              <a:t>AFACERI</a:t>
            </a:r>
            <a:endParaRPr sz="3600"/>
          </a:p>
          <a:p>
            <a:pPr marL="966469">
              <a:lnSpc>
                <a:spcPct val="100000"/>
              </a:lnSpc>
              <a:spcBef>
                <a:spcPts val="905"/>
              </a:spcBef>
            </a:pPr>
            <a:r>
              <a:rPr sz="4000" spc="185" dirty="0">
                <a:solidFill>
                  <a:srgbClr val="4590B8"/>
                </a:solidFill>
              </a:rPr>
              <a:t>INTRODUCERE</a:t>
            </a:r>
            <a:endParaRPr sz="40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91787" y="954427"/>
            <a:ext cx="1269845" cy="1393965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399161" y="396113"/>
            <a:ext cx="9958070" cy="5639435"/>
            <a:chOff x="399161" y="396113"/>
            <a:chExt cx="9958070" cy="5639435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38544" y="933091"/>
              <a:ext cx="1400545" cy="1346226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409956" y="406908"/>
              <a:ext cx="9936480" cy="5617845"/>
            </a:xfrm>
            <a:custGeom>
              <a:avLst/>
              <a:gdLst/>
              <a:ahLst/>
              <a:cxnLst/>
              <a:rect l="l" t="t" r="r" b="b"/>
              <a:pathLst>
                <a:path w="9936480" h="5617845">
                  <a:moveTo>
                    <a:pt x="0" y="5617464"/>
                  </a:moveTo>
                  <a:lnTo>
                    <a:pt x="9936480" y="5617464"/>
                  </a:lnTo>
                  <a:lnTo>
                    <a:pt x="9936480" y="0"/>
                  </a:lnTo>
                  <a:lnTo>
                    <a:pt x="0" y="0"/>
                  </a:lnTo>
                  <a:lnTo>
                    <a:pt x="0" y="5617464"/>
                  </a:lnTo>
                  <a:close/>
                </a:path>
              </a:pathLst>
            </a:custGeom>
            <a:ln w="21336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08432" y="405384"/>
              <a:ext cx="9936480" cy="5617210"/>
            </a:xfrm>
            <a:custGeom>
              <a:avLst/>
              <a:gdLst/>
              <a:ahLst/>
              <a:cxnLst/>
              <a:rect l="l" t="t" r="r" b="b"/>
              <a:pathLst>
                <a:path w="9936480" h="5617210">
                  <a:moveTo>
                    <a:pt x="0" y="4032504"/>
                  </a:moveTo>
                  <a:lnTo>
                    <a:pt x="9936099" y="4032504"/>
                  </a:lnTo>
                </a:path>
                <a:path w="9936480" h="5617210">
                  <a:moveTo>
                    <a:pt x="4968240" y="4032504"/>
                  </a:moveTo>
                  <a:lnTo>
                    <a:pt x="4968240" y="5616829"/>
                  </a:lnTo>
                </a:path>
                <a:path w="9936480" h="5617210">
                  <a:moveTo>
                    <a:pt x="1987295" y="0"/>
                  </a:moveTo>
                  <a:lnTo>
                    <a:pt x="1987295" y="4032250"/>
                  </a:lnTo>
                </a:path>
                <a:path w="9936480" h="5617210">
                  <a:moveTo>
                    <a:pt x="3974592" y="0"/>
                  </a:moveTo>
                  <a:lnTo>
                    <a:pt x="3974592" y="4032250"/>
                  </a:lnTo>
                </a:path>
                <a:path w="9936480" h="5617210">
                  <a:moveTo>
                    <a:pt x="1981200" y="2011679"/>
                  </a:moveTo>
                  <a:lnTo>
                    <a:pt x="3971925" y="2011679"/>
                  </a:lnTo>
                </a:path>
                <a:path w="9936480" h="5617210">
                  <a:moveTo>
                    <a:pt x="5961888" y="0"/>
                  </a:moveTo>
                  <a:lnTo>
                    <a:pt x="5961888" y="4032250"/>
                  </a:lnTo>
                </a:path>
                <a:path w="9936480" h="5617210">
                  <a:moveTo>
                    <a:pt x="7949184" y="0"/>
                  </a:moveTo>
                  <a:lnTo>
                    <a:pt x="7949184" y="4032250"/>
                  </a:lnTo>
                </a:path>
                <a:path w="9936480" h="5617210">
                  <a:moveTo>
                    <a:pt x="5961888" y="2011679"/>
                  </a:moveTo>
                  <a:lnTo>
                    <a:pt x="7952613" y="2011679"/>
                  </a:lnTo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94417" y="4883668"/>
              <a:ext cx="1342376" cy="105652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253224" y="4666959"/>
              <a:ext cx="976230" cy="1321561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2177033" y="4456938"/>
            <a:ext cx="1134745" cy="5149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Structura</a:t>
            </a:r>
            <a:r>
              <a:rPr sz="1600" spc="-85" dirty="0">
                <a:solidFill>
                  <a:srgbClr val="4B4B4B"/>
                </a:solidFill>
                <a:latin typeface="Arial MT"/>
                <a:cs typeface="Arial MT"/>
              </a:rPr>
              <a:t> </a:t>
            </a: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de</a:t>
            </a:r>
            <a:endParaRPr sz="16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costuri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858127" y="4420361"/>
            <a:ext cx="132207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Surse</a:t>
            </a:r>
            <a:r>
              <a:rPr sz="1600" spc="-55" dirty="0">
                <a:solidFill>
                  <a:srgbClr val="4B4B4B"/>
                </a:solidFill>
                <a:latin typeface="Arial MT"/>
                <a:cs typeface="Arial MT"/>
              </a:rPr>
              <a:t> </a:t>
            </a: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de</a:t>
            </a:r>
            <a:r>
              <a:rPr sz="1600" spc="-50" dirty="0">
                <a:solidFill>
                  <a:srgbClr val="4B4B4B"/>
                </a:solidFill>
                <a:latin typeface="Arial MT"/>
                <a:cs typeface="Arial MT"/>
              </a:rPr>
              <a:t> </a:t>
            </a: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venit</a:t>
            </a:r>
            <a:endParaRPr sz="1600">
              <a:latin typeface="Arial MT"/>
              <a:cs typeface="Arial MT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2825919" y="2897154"/>
            <a:ext cx="5219700" cy="1522730"/>
            <a:chOff x="2825919" y="2897154"/>
            <a:chExt cx="5219700" cy="1522730"/>
          </a:xfrm>
        </p:grpSpPr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663694" y="2897154"/>
              <a:ext cx="1381490" cy="114330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25919" y="2980944"/>
              <a:ext cx="1162357" cy="1438655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3377565" y="2469591"/>
            <a:ext cx="784860" cy="5149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600" spc="-10" dirty="0">
                <a:solidFill>
                  <a:srgbClr val="4B4B4B"/>
                </a:solidFill>
                <a:latin typeface="Arial MT"/>
                <a:cs typeface="Arial MT"/>
              </a:rPr>
              <a:t>R</a:t>
            </a: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e</a:t>
            </a:r>
            <a:r>
              <a:rPr sz="1600" spc="10" dirty="0">
                <a:solidFill>
                  <a:srgbClr val="4B4B4B"/>
                </a:solidFill>
                <a:latin typeface="Arial MT"/>
                <a:cs typeface="Arial MT"/>
              </a:rPr>
              <a:t>s</a:t>
            </a: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u</a:t>
            </a:r>
            <a:r>
              <a:rPr sz="1600" spc="-10" dirty="0">
                <a:solidFill>
                  <a:srgbClr val="4B4B4B"/>
                </a:solidFill>
                <a:latin typeface="Arial MT"/>
                <a:cs typeface="Arial MT"/>
              </a:rPr>
              <a:t>r</a:t>
            </a:r>
            <a:r>
              <a:rPr sz="1600" spc="10" dirty="0">
                <a:solidFill>
                  <a:srgbClr val="4B4B4B"/>
                </a:solidFill>
                <a:latin typeface="Arial MT"/>
                <a:cs typeface="Arial MT"/>
              </a:rPr>
              <a:t>s</a:t>
            </a:r>
            <a:r>
              <a:rPr sz="1600" spc="5" dirty="0">
                <a:solidFill>
                  <a:srgbClr val="4B4B4B"/>
                </a:solidFill>
                <a:latin typeface="Arial MT"/>
                <a:cs typeface="Arial MT"/>
              </a:rPr>
              <a:t>e</a:t>
            </a:r>
            <a:endParaRPr sz="16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cheie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7380478" y="2403474"/>
            <a:ext cx="66929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solidFill>
                  <a:srgbClr val="4B4B4B"/>
                </a:solidFill>
                <a:latin typeface="Arial MT"/>
                <a:cs typeface="Arial MT"/>
              </a:rPr>
              <a:t>Ca</a:t>
            </a: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n</a:t>
            </a:r>
            <a:r>
              <a:rPr sz="1600" spc="-10" dirty="0">
                <a:solidFill>
                  <a:srgbClr val="4B4B4B"/>
                </a:solidFill>
                <a:latin typeface="Arial MT"/>
                <a:cs typeface="Arial MT"/>
              </a:rPr>
              <a:t>a</a:t>
            </a: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le</a:t>
            </a:r>
            <a:endParaRPr sz="1600">
              <a:latin typeface="Arial MT"/>
              <a:cs typeface="Arial MT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698523" y="1119519"/>
            <a:ext cx="9351010" cy="1541780"/>
            <a:chOff x="698523" y="1119519"/>
            <a:chExt cx="9351010" cy="1541780"/>
          </a:xfrm>
        </p:grpSpPr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98523" y="1167041"/>
              <a:ext cx="1432028" cy="1134240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648199" y="1119519"/>
              <a:ext cx="1428734" cy="1309673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846244" y="1222247"/>
              <a:ext cx="1203011" cy="1438655"/>
            </a:xfrm>
            <a:prstGeom prst="rect">
              <a:avLst/>
            </a:prstGeom>
          </p:spPr>
        </p:pic>
      </p:grpSp>
      <p:sp>
        <p:nvSpPr>
          <p:cNvPr id="20" name="object 20"/>
          <p:cNvSpPr txBox="1"/>
          <p:nvPr/>
        </p:nvSpPr>
        <p:spPr>
          <a:xfrm>
            <a:off x="3480561" y="680085"/>
            <a:ext cx="789305" cy="5149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solidFill>
                  <a:srgbClr val="4B4B4B"/>
                </a:solidFill>
                <a:latin typeface="Arial MT"/>
                <a:cs typeface="Arial MT"/>
              </a:rPr>
              <a:t>Act</a:t>
            </a: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i</a:t>
            </a:r>
            <a:r>
              <a:rPr sz="1600" spc="-10" dirty="0">
                <a:solidFill>
                  <a:srgbClr val="4B4B4B"/>
                </a:solidFill>
                <a:latin typeface="Arial MT"/>
                <a:cs typeface="Arial MT"/>
              </a:rPr>
              <a:t>v</a:t>
            </a: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i</a:t>
            </a:r>
            <a:r>
              <a:rPr sz="1600" spc="5" dirty="0">
                <a:solidFill>
                  <a:srgbClr val="4B4B4B"/>
                </a:solidFill>
                <a:latin typeface="Arial MT"/>
                <a:cs typeface="Arial MT"/>
              </a:rPr>
              <a:t>t</a:t>
            </a:r>
            <a:r>
              <a:rPr sz="1600" spc="-720" dirty="0">
                <a:solidFill>
                  <a:srgbClr val="4B4B4B"/>
                </a:solidFill>
                <a:latin typeface="Arial MT"/>
                <a:cs typeface="Arial MT"/>
              </a:rPr>
              <a:t>ă</a:t>
            </a:r>
            <a:r>
              <a:rPr sz="1600" spc="-1150" dirty="0">
                <a:solidFill>
                  <a:srgbClr val="4B4B4B"/>
                </a:solidFill>
                <a:latin typeface="Arial MT"/>
                <a:cs typeface="Arial MT"/>
              </a:rPr>
              <a:t>ţ</a:t>
            </a: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i</a:t>
            </a:r>
            <a:endParaRPr sz="16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cheie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928217" y="554177"/>
            <a:ext cx="850900" cy="5149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Parteneri</a:t>
            </a:r>
            <a:endParaRPr sz="16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cheie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222494" y="548386"/>
            <a:ext cx="108648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600" spc="10" dirty="0">
                <a:solidFill>
                  <a:srgbClr val="4B4B4B"/>
                </a:solidFill>
                <a:latin typeface="Arial MT"/>
                <a:cs typeface="Arial MT"/>
              </a:rPr>
              <a:t>P</a:t>
            </a:r>
            <a:r>
              <a:rPr sz="1600" spc="-10" dirty="0">
                <a:solidFill>
                  <a:srgbClr val="4B4B4B"/>
                </a:solidFill>
                <a:latin typeface="Arial MT"/>
                <a:cs typeface="Arial MT"/>
              </a:rPr>
              <a:t>ropunere</a:t>
            </a: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a  </a:t>
            </a: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de</a:t>
            </a:r>
            <a:r>
              <a:rPr sz="1600" spc="-25" dirty="0">
                <a:solidFill>
                  <a:srgbClr val="4B4B4B"/>
                </a:solidFill>
                <a:latin typeface="Arial MT"/>
                <a:cs typeface="Arial MT"/>
              </a:rPr>
              <a:t> </a:t>
            </a: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valoare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050151" y="505460"/>
            <a:ext cx="931544" cy="5149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Re</a:t>
            </a:r>
            <a:r>
              <a:rPr sz="1600" spc="-260" dirty="0">
                <a:solidFill>
                  <a:srgbClr val="4B4B4B"/>
                </a:solidFill>
                <a:latin typeface="Arial MT"/>
                <a:cs typeface="Arial MT"/>
              </a:rPr>
              <a:t>la</a:t>
            </a:r>
            <a:r>
              <a:rPr sz="1600" spc="-645" dirty="0">
                <a:solidFill>
                  <a:srgbClr val="4B4B4B"/>
                </a:solidFill>
                <a:latin typeface="Arial MT"/>
                <a:cs typeface="Arial MT"/>
              </a:rPr>
              <a:t>ţ</a:t>
            </a: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i</a:t>
            </a: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a</a:t>
            </a:r>
            <a:r>
              <a:rPr sz="1600" spc="-20" dirty="0">
                <a:solidFill>
                  <a:srgbClr val="4B4B4B"/>
                </a:solidFill>
                <a:latin typeface="Arial MT"/>
                <a:cs typeface="Arial MT"/>
              </a:rPr>
              <a:t> </a:t>
            </a:r>
            <a:r>
              <a:rPr sz="1600" spc="5" dirty="0">
                <a:solidFill>
                  <a:srgbClr val="4B4B4B"/>
                </a:solidFill>
                <a:latin typeface="Arial MT"/>
                <a:cs typeface="Arial MT"/>
              </a:rPr>
              <a:t>c</a:t>
            </a: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u</a:t>
            </a:r>
            <a:endParaRPr sz="16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clientul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9259316" y="575310"/>
            <a:ext cx="958850" cy="5149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Segmente</a:t>
            </a:r>
            <a:endParaRPr sz="1600">
              <a:latin typeface="Arial MT"/>
              <a:cs typeface="Arial MT"/>
            </a:endParaRPr>
          </a:p>
          <a:p>
            <a:pPr marR="6350" algn="r">
              <a:lnSpc>
                <a:spcPct val="100000"/>
              </a:lnSpc>
            </a:pP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de</a:t>
            </a:r>
            <a:r>
              <a:rPr sz="1600" spc="-90" dirty="0">
                <a:solidFill>
                  <a:srgbClr val="4B4B4B"/>
                </a:solidFill>
                <a:latin typeface="Arial MT"/>
                <a:cs typeface="Arial MT"/>
              </a:rPr>
              <a:t> </a:t>
            </a:r>
            <a:r>
              <a:rPr sz="1600" spc="-165" dirty="0">
                <a:solidFill>
                  <a:srgbClr val="4B4B4B"/>
                </a:solidFill>
                <a:latin typeface="Arial MT"/>
                <a:cs typeface="Arial MT"/>
              </a:rPr>
              <a:t>clienţi</a:t>
            </a:r>
            <a:endParaRPr sz="1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242815" y="405384"/>
            <a:ext cx="3703320" cy="4032250"/>
            <a:chOff x="4242815" y="405384"/>
            <a:chExt cx="3703320" cy="4032250"/>
          </a:xfrm>
        </p:grpSpPr>
        <p:sp>
          <p:nvSpPr>
            <p:cNvPr id="3" name="object 3"/>
            <p:cNvSpPr/>
            <p:nvPr/>
          </p:nvSpPr>
          <p:spPr>
            <a:xfrm>
              <a:off x="4383023" y="405384"/>
              <a:ext cx="0" cy="4032250"/>
            </a:xfrm>
            <a:custGeom>
              <a:avLst/>
              <a:gdLst/>
              <a:ahLst/>
              <a:cxnLst/>
              <a:rect l="l" t="t" r="r" b="b"/>
              <a:pathLst>
                <a:path h="4032250">
                  <a:moveTo>
                    <a:pt x="0" y="0"/>
                  </a:moveTo>
                  <a:lnTo>
                    <a:pt x="0" y="4032250"/>
                  </a:lnTo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95087" y="2477519"/>
              <a:ext cx="690745" cy="574073"/>
            </a:xfrm>
            <a:prstGeom prst="rect">
              <a:avLst/>
            </a:prstGeom>
          </p:spPr>
        </p:pic>
      </p:grp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04143" y="2420111"/>
            <a:ext cx="581178" cy="722376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72632" y="4480705"/>
            <a:ext cx="488115" cy="65938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423160" y="475487"/>
            <a:ext cx="719327" cy="722376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399161" y="396113"/>
            <a:ext cx="9958070" cy="5639435"/>
            <a:chOff x="399161" y="396113"/>
            <a:chExt cx="9958070" cy="5639435"/>
          </a:xfrm>
        </p:grpSpPr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385559" y="475488"/>
              <a:ext cx="719328" cy="722376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409956" y="406908"/>
              <a:ext cx="9936480" cy="5617845"/>
            </a:xfrm>
            <a:custGeom>
              <a:avLst/>
              <a:gdLst/>
              <a:ahLst/>
              <a:cxnLst/>
              <a:rect l="l" t="t" r="r" b="b"/>
              <a:pathLst>
                <a:path w="9936480" h="5617845">
                  <a:moveTo>
                    <a:pt x="0" y="5617464"/>
                  </a:moveTo>
                  <a:lnTo>
                    <a:pt x="9936480" y="5617464"/>
                  </a:lnTo>
                  <a:lnTo>
                    <a:pt x="9936480" y="0"/>
                  </a:lnTo>
                  <a:lnTo>
                    <a:pt x="0" y="0"/>
                  </a:lnTo>
                  <a:lnTo>
                    <a:pt x="0" y="5617464"/>
                  </a:lnTo>
                  <a:close/>
                </a:path>
              </a:pathLst>
            </a:custGeom>
            <a:ln w="21336">
              <a:solidFill>
                <a:srgbClr val="7E7E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08432" y="405384"/>
              <a:ext cx="9936480" cy="5617210"/>
            </a:xfrm>
            <a:custGeom>
              <a:avLst/>
              <a:gdLst/>
              <a:ahLst/>
              <a:cxnLst/>
              <a:rect l="l" t="t" r="r" b="b"/>
              <a:pathLst>
                <a:path w="9936480" h="5617210">
                  <a:moveTo>
                    <a:pt x="0" y="4032504"/>
                  </a:moveTo>
                  <a:lnTo>
                    <a:pt x="9936099" y="4032504"/>
                  </a:lnTo>
                </a:path>
                <a:path w="9936480" h="5617210">
                  <a:moveTo>
                    <a:pt x="4968240" y="4032504"/>
                  </a:moveTo>
                  <a:lnTo>
                    <a:pt x="4968240" y="5616829"/>
                  </a:lnTo>
                </a:path>
                <a:path w="9936480" h="5617210">
                  <a:moveTo>
                    <a:pt x="1987295" y="0"/>
                  </a:moveTo>
                  <a:lnTo>
                    <a:pt x="1987295" y="4032250"/>
                  </a:lnTo>
                </a:path>
                <a:path w="9936480" h="5617210">
                  <a:moveTo>
                    <a:pt x="1984248" y="2011679"/>
                  </a:moveTo>
                  <a:lnTo>
                    <a:pt x="3974973" y="2011679"/>
                  </a:lnTo>
                </a:path>
                <a:path w="9936480" h="5617210">
                  <a:moveTo>
                    <a:pt x="5961888" y="0"/>
                  </a:moveTo>
                  <a:lnTo>
                    <a:pt x="5961888" y="4032250"/>
                  </a:lnTo>
                </a:path>
                <a:path w="9936480" h="5617210">
                  <a:moveTo>
                    <a:pt x="7949184" y="0"/>
                  </a:moveTo>
                  <a:lnTo>
                    <a:pt x="7949184" y="4032250"/>
                  </a:lnTo>
                </a:path>
                <a:path w="9936480" h="5617210">
                  <a:moveTo>
                    <a:pt x="5961888" y="2011679"/>
                  </a:moveTo>
                  <a:lnTo>
                    <a:pt x="7952613" y="2011679"/>
                  </a:lnTo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075463" y="4549854"/>
              <a:ext cx="675707" cy="534156"/>
            </a:xfrm>
            <a:prstGeom prst="rect">
              <a:avLst/>
            </a:prstGeom>
          </p:spPr>
        </p:pic>
      </p:grpSp>
      <p:sp>
        <p:nvSpPr>
          <p:cNvPr id="13" name="object 13"/>
          <p:cNvSpPr txBox="1"/>
          <p:nvPr/>
        </p:nvSpPr>
        <p:spPr>
          <a:xfrm>
            <a:off x="2177923" y="4456557"/>
            <a:ext cx="1134745" cy="5149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Structura</a:t>
            </a:r>
            <a:r>
              <a:rPr sz="1600" spc="-85" dirty="0">
                <a:solidFill>
                  <a:srgbClr val="4B4B4B"/>
                </a:solidFill>
                <a:latin typeface="Arial MT"/>
                <a:cs typeface="Arial MT"/>
              </a:rPr>
              <a:t> </a:t>
            </a: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de</a:t>
            </a:r>
            <a:endParaRPr sz="16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costuri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858127" y="4420616"/>
            <a:ext cx="132207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Surse</a:t>
            </a:r>
            <a:r>
              <a:rPr sz="1600" spc="-55" dirty="0">
                <a:solidFill>
                  <a:srgbClr val="4B4B4B"/>
                </a:solidFill>
                <a:latin typeface="Arial MT"/>
                <a:cs typeface="Arial MT"/>
              </a:rPr>
              <a:t> </a:t>
            </a: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de</a:t>
            </a:r>
            <a:r>
              <a:rPr sz="1600" spc="-50" dirty="0">
                <a:solidFill>
                  <a:srgbClr val="4B4B4B"/>
                </a:solidFill>
                <a:latin typeface="Arial MT"/>
                <a:cs typeface="Arial MT"/>
              </a:rPr>
              <a:t> </a:t>
            </a: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venit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420236" y="2403474"/>
            <a:ext cx="784860" cy="5149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Resurse</a:t>
            </a:r>
            <a:endParaRPr sz="16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cheie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381113" y="2403474"/>
            <a:ext cx="669290" cy="2705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10" dirty="0">
                <a:solidFill>
                  <a:srgbClr val="4B4B4B"/>
                </a:solidFill>
                <a:latin typeface="Arial MT"/>
                <a:cs typeface="Arial MT"/>
              </a:rPr>
              <a:t>Cana</a:t>
            </a: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le</a:t>
            </a:r>
            <a:endParaRPr sz="1600">
              <a:latin typeface="Arial MT"/>
              <a:cs typeface="Arial MT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481583" y="405383"/>
            <a:ext cx="10497820" cy="4657725"/>
            <a:chOff x="481583" y="405383"/>
            <a:chExt cx="10497820" cy="4657725"/>
          </a:xfrm>
        </p:grpSpPr>
        <p:pic>
          <p:nvPicPr>
            <p:cNvPr id="18" name="object 18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81583" y="512610"/>
              <a:ext cx="719328" cy="621753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440936" y="475487"/>
              <a:ext cx="719327" cy="722376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400288" y="475487"/>
              <a:ext cx="719327" cy="722376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366248" y="405383"/>
              <a:ext cx="612648" cy="4657344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3492246" y="572262"/>
            <a:ext cx="789305" cy="5149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5" dirty="0">
                <a:solidFill>
                  <a:srgbClr val="4B4B4B"/>
                </a:solidFill>
                <a:latin typeface="Arial MT"/>
                <a:cs typeface="Arial MT"/>
              </a:rPr>
              <a:t>Act</a:t>
            </a: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i</a:t>
            </a:r>
            <a:r>
              <a:rPr sz="1600" spc="-10" dirty="0">
                <a:solidFill>
                  <a:srgbClr val="4B4B4B"/>
                </a:solidFill>
                <a:latin typeface="Arial MT"/>
                <a:cs typeface="Arial MT"/>
              </a:rPr>
              <a:t>v</a:t>
            </a: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i</a:t>
            </a:r>
            <a:r>
              <a:rPr sz="1600" spc="5" dirty="0">
                <a:solidFill>
                  <a:srgbClr val="4B4B4B"/>
                </a:solidFill>
                <a:latin typeface="Arial MT"/>
                <a:cs typeface="Arial MT"/>
              </a:rPr>
              <a:t>t</a:t>
            </a:r>
            <a:r>
              <a:rPr sz="1600" spc="-720" dirty="0">
                <a:solidFill>
                  <a:srgbClr val="4B4B4B"/>
                </a:solidFill>
                <a:latin typeface="Arial MT"/>
                <a:cs typeface="Arial MT"/>
              </a:rPr>
              <a:t>ă</a:t>
            </a:r>
            <a:r>
              <a:rPr sz="1600" spc="-1150" dirty="0">
                <a:solidFill>
                  <a:srgbClr val="4B4B4B"/>
                </a:solidFill>
                <a:latin typeface="Arial MT"/>
                <a:cs typeface="Arial MT"/>
              </a:rPr>
              <a:t>ţ</a:t>
            </a: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i</a:t>
            </a:r>
            <a:endParaRPr sz="16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cheie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1476883" y="572262"/>
            <a:ext cx="850900" cy="5149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Parteneri</a:t>
            </a:r>
            <a:endParaRPr sz="16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cheie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5220715" y="609345"/>
            <a:ext cx="108648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600" spc="10" dirty="0">
                <a:solidFill>
                  <a:srgbClr val="4B4B4B"/>
                </a:solidFill>
                <a:latin typeface="Arial MT"/>
                <a:cs typeface="Arial MT"/>
              </a:rPr>
              <a:t>P</a:t>
            </a:r>
            <a:r>
              <a:rPr sz="1600" spc="-10" dirty="0">
                <a:solidFill>
                  <a:srgbClr val="4B4B4B"/>
                </a:solidFill>
                <a:latin typeface="Arial MT"/>
                <a:cs typeface="Arial MT"/>
              </a:rPr>
              <a:t>ropunere</a:t>
            </a: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a  </a:t>
            </a: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de</a:t>
            </a:r>
            <a:r>
              <a:rPr sz="1600" spc="-25" dirty="0">
                <a:solidFill>
                  <a:srgbClr val="4B4B4B"/>
                </a:solidFill>
                <a:latin typeface="Arial MT"/>
                <a:cs typeface="Arial MT"/>
              </a:rPr>
              <a:t> </a:t>
            </a: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valoare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140956" y="655396"/>
            <a:ext cx="931544" cy="51498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600" spc="-10" dirty="0">
                <a:solidFill>
                  <a:srgbClr val="4B4B4B"/>
                </a:solidFill>
                <a:latin typeface="Arial MT"/>
                <a:cs typeface="Arial MT"/>
              </a:rPr>
              <a:t>R</a:t>
            </a: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ela</a:t>
            </a:r>
            <a:r>
              <a:rPr sz="1600" spc="-1150" dirty="0">
                <a:solidFill>
                  <a:srgbClr val="4B4B4B"/>
                </a:solidFill>
                <a:latin typeface="Arial MT"/>
                <a:cs typeface="Arial MT"/>
              </a:rPr>
              <a:t>ţ</a:t>
            </a:r>
            <a:r>
              <a:rPr sz="1600" spc="-5" dirty="0">
                <a:solidFill>
                  <a:srgbClr val="4B4B4B"/>
                </a:solidFill>
                <a:latin typeface="Arial MT"/>
                <a:cs typeface="Arial MT"/>
              </a:rPr>
              <a:t>i</a:t>
            </a:r>
            <a:r>
              <a:rPr sz="1600" spc="5" dirty="0">
                <a:solidFill>
                  <a:srgbClr val="4B4B4B"/>
                </a:solidFill>
                <a:latin typeface="Arial MT"/>
                <a:cs typeface="Arial MT"/>
              </a:rPr>
              <a:t>a</a:t>
            </a:r>
            <a:r>
              <a:rPr sz="1600" spc="-20" dirty="0">
                <a:solidFill>
                  <a:srgbClr val="4B4B4B"/>
                </a:solidFill>
                <a:latin typeface="Arial MT"/>
                <a:cs typeface="Arial MT"/>
              </a:rPr>
              <a:t> </a:t>
            </a:r>
            <a:r>
              <a:rPr sz="1600" spc="10" dirty="0">
                <a:solidFill>
                  <a:srgbClr val="4B4B4B"/>
                </a:solidFill>
                <a:latin typeface="Arial MT"/>
                <a:cs typeface="Arial MT"/>
              </a:rPr>
              <a:t>c</a:t>
            </a:r>
            <a:r>
              <a:rPr sz="1600" spc="5" dirty="0">
                <a:solidFill>
                  <a:srgbClr val="4B4B4B"/>
                </a:solidFill>
                <a:latin typeface="Arial MT"/>
                <a:cs typeface="Arial MT"/>
              </a:rPr>
              <a:t>u</a:t>
            </a:r>
            <a:endParaRPr sz="16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clientul</a:t>
            </a:r>
            <a:endParaRPr sz="1600">
              <a:latin typeface="Arial MT"/>
              <a:cs typeface="Arial MT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9234678" y="704214"/>
            <a:ext cx="958850" cy="5149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5"/>
              </a:spcBef>
            </a:pP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Segmente</a:t>
            </a:r>
            <a:endParaRPr sz="1600">
              <a:latin typeface="Arial MT"/>
              <a:cs typeface="Arial MT"/>
            </a:endParaRPr>
          </a:p>
          <a:p>
            <a:pPr marR="6350" algn="r">
              <a:lnSpc>
                <a:spcPct val="100000"/>
              </a:lnSpc>
            </a:pPr>
            <a:r>
              <a:rPr sz="1600" dirty="0">
                <a:solidFill>
                  <a:srgbClr val="4B4B4B"/>
                </a:solidFill>
                <a:latin typeface="Arial MT"/>
                <a:cs typeface="Arial MT"/>
              </a:rPr>
              <a:t>de</a:t>
            </a:r>
            <a:r>
              <a:rPr sz="1600" spc="-90" dirty="0">
                <a:solidFill>
                  <a:srgbClr val="4B4B4B"/>
                </a:solidFill>
                <a:latin typeface="Arial MT"/>
                <a:cs typeface="Arial MT"/>
              </a:rPr>
              <a:t> </a:t>
            </a:r>
            <a:r>
              <a:rPr sz="1600" spc="-165" dirty="0">
                <a:solidFill>
                  <a:srgbClr val="4B4B4B"/>
                </a:solidFill>
                <a:latin typeface="Arial MT"/>
                <a:cs typeface="Arial MT"/>
              </a:rPr>
              <a:t>clienţi</a:t>
            </a:r>
            <a:endParaRPr sz="1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38912" y="455676"/>
          <a:ext cx="11311255" cy="5880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68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2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72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48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4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569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5557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461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3782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00025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37287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24968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1A315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959FA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9582">
                <a:tc gridSpan="1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3750">
                        <a:latin typeface="Times New Roman"/>
                        <a:cs typeface="Times New Roman"/>
                      </a:endParaRPr>
                    </a:p>
                    <a:p>
                      <a:pPr marL="342900">
                        <a:lnSpc>
                          <a:spcPct val="100000"/>
                        </a:lnSpc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DO</a:t>
                      </a:r>
                      <a:r>
                        <a:rPr sz="2800" spc="-1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2800" spc="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2800" spc="-1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N</a:t>
                      </a:r>
                      <a:r>
                        <a:rPr sz="28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2800" spc="-1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2800" spc="-1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28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2800" spc="-9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800" spc="7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C</a:t>
                      </a:r>
                      <a:r>
                        <a:rPr sz="28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AD</a:t>
                      </a:r>
                      <a:r>
                        <a:rPr sz="2800" spc="-6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R</a:t>
                      </a:r>
                      <a:r>
                        <a:rPr sz="28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ULUI</a:t>
                      </a:r>
                      <a:r>
                        <a:rPr sz="2800" spc="-14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8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DE</a:t>
                      </a:r>
                      <a:r>
                        <a:rPr sz="2800" spc="-35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28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2800" spc="-14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F</a:t>
                      </a:r>
                      <a:r>
                        <a:rPr sz="2800" spc="-12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28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C</a:t>
                      </a:r>
                      <a:r>
                        <a:rPr sz="2800" spc="1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28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RE</a:t>
                      </a:r>
                      <a:endParaRPr sz="2800">
                        <a:latin typeface="Trebuchet MS"/>
                        <a:cs typeface="Trebuchet MS"/>
                      </a:endParaRPr>
                    </a:p>
                  </a:txBody>
                  <a:tcPr marL="0" marR="0" marT="1270" marB="0"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1A315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1359"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28575">
                      <a:solidFill>
                        <a:srgbClr val="4590B8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4590B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solidFill>
                      <a:srgbClr val="4590B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solidFill>
                      <a:srgbClr val="4590B8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solidFill>
                      <a:srgbClr val="4590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solidFill>
                      <a:srgbClr val="4590B8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solidFill>
                      <a:srgbClr val="4590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T w="19050">
                      <a:solidFill>
                        <a:srgbClr val="FFFFFF"/>
                      </a:solidFill>
                      <a:prstDash val="solid"/>
                    </a:lnT>
                    <a:solidFill>
                      <a:srgbClr val="4590B8"/>
                    </a:solidFill>
                  </a:tcPr>
                </a:tc>
                <a:tc row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9050">
                      <a:solidFill>
                        <a:srgbClr val="FFFFFF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713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28575">
                      <a:solidFill>
                        <a:srgbClr val="4590B8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43560" marR="133985" indent="-403225">
                        <a:lnSpc>
                          <a:spcPct val="100000"/>
                        </a:lnSpc>
                        <a:spcBef>
                          <a:spcPts val="645"/>
                        </a:spcBef>
                      </a:pPr>
                      <a:r>
                        <a:rPr sz="1800" b="1" dirty="0">
                          <a:solidFill>
                            <a:srgbClr val="686868"/>
                          </a:solidFill>
                          <a:latin typeface="Arial"/>
                          <a:cs typeface="Arial"/>
                        </a:rPr>
                        <a:t>Propunerea</a:t>
                      </a:r>
                      <a:r>
                        <a:rPr sz="1800" b="1" spc="-80" dirty="0">
                          <a:solidFill>
                            <a:srgbClr val="68686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dirty="0">
                          <a:solidFill>
                            <a:srgbClr val="686868"/>
                          </a:solidFill>
                          <a:latin typeface="Arial"/>
                          <a:cs typeface="Arial"/>
                        </a:rPr>
                        <a:t>de </a:t>
                      </a:r>
                      <a:r>
                        <a:rPr sz="1800" b="1" spc="-484" dirty="0">
                          <a:solidFill>
                            <a:srgbClr val="68686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686868"/>
                          </a:solidFill>
                          <a:latin typeface="Arial"/>
                          <a:cs typeface="Arial"/>
                        </a:rPr>
                        <a:t>valoare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81915" marB="0">
                    <a:lnL w="952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436880">
                        <a:lnSpc>
                          <a:spcPct val="100000"/>
                        </a:lnSpc>
                        <a:spcBef>
                          <a:spcPts val="1725"/>
                        </a:spcBef>
                      </a:pPr>
                      <a:r>
                        <a:rPr sz="1800" spc="-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Cum</a:t>
                      </a:r>
                      <a:r>
                        <a:rPr sz="1800" spc="-5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800" spc="-18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ajutaţi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T="219075" marB="0">
                    <a:lnL w="952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645160">
                        <a:lnSpc>
                          <a:spcPct val="100000"/>
                        </a:lnSpc>
                        <a:spcBef>
                          <a:spcPts val="1725"/>
                        </a:spcBef>
                      </a:pPr>
                      <a:r>
                        <a:rPr sz="1800" b="1" spc="-5" dirty="0">
                          <a:solidFill>
                            <a:srgbClr val="686868"/>
                          </a:solidFill>
                          <a:latin typeface="Arial"/>
                          <a:cs typeface="Arial"/>
                        </a:rPr>
                        <a:t>Clienţi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19075" marB="0">
                    <a:lnL w="952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73685">
                        <a:lnSpc>
                          <a:spcPct val="100000"/>
                        </a:lnSpc>
                        <a:spcBef>
                          <a:spcPts val="1725"/>
                        </a:spcBef>
                      </a:pPr>
                      <a:r>
                        <a:rPr sz="180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Pe</a:t>
                      </a:r>
                      <a:r>
                        <a:rPr sz="1800" spc="-2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800" spc="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cine</a:t>
                      </a:r>
                      <a:r>
                        <a:rPr sz="1800" spc="-6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800" spc="-18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ajutaţi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T="219075" marB="0">
                    <a:lnL w="9525">
                      <a:solidFill>
                        <a:srgbClr val="4590B8"/>
                      </a:solidFill>
                      <a:prstDash val="solid"/>
                    </a:lnL>
                    <a:lnR w="28575">
                      <a:solidFill>
                        <a:srgbClr val="4590B8"/>
                      </a:solidFill>
                      <a:prstDash val="solid"/>
                    </a:lnR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8575">
                      <a:solidFill>
                        <a:srgbClr val="4590B8"/>
                      </a:solidFill>
                      <a:prstDash val="solid"/>
                    </a:lnL>
                    <a:lnT w="19050">
                      <a:solidFill>
                        <a:srgbClr val="FFFFFF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774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28575">
                      <a:solidFill>
                        <a:srgbClr val="4590B8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1764"/>
                        </a:spcBef>
                      </a:pPr>
                      <a:r>
                        <a:rPr sz="1800" b="1" spc="-5" dirty="0">
                          <a:solidFill>
                            <a:srgbClr val="686868"/>
                          </a:solidFill>
                          <a:latin typeface="Arial"/>
                          <a:cs typeface="Arial"/>
                        </a:rPr>
                        <a:t>Activităţi</a:t>
                      </a:r>
                      <a:r>
                        <a:rPr sz="1800" b="1" spc="5" dirty="0">
                          <a:solidFill>
                            <a:srgbClr val="68686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dirty="0">
                          <a:solidFill>
                            <a:srgbClr val="686868"/>
                          </a:solidFill>
                          <a:latin typeface="Arial"/>
                          <a:cs typeface="Arial"/>
                        </a:rPr>
                        <a:t>cheie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24154" marB="0">
                    <a:lnL w="952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561975">
                        <a:lnSpc>
                          <a:spcPct val="100000"/>
                        </a:lnSpc>
                        <a:spcBef>
                          <a:spcPts val="1764"/>
                        </a:spcBef>
                      </a:pPr>
                      <a:r>
                        <a:rPr sz="1800" spc="-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Ce</a:t>
                      </a:r>
                      <a:r>
                        <a:rPr sz="1800" spc="-3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800" spc="-21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faceţi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T="224154" marB="0">
                    <a:lnL w="952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218440">
                        <a:lnSpc>
                          <a:spcPct val="100000"/>
                        </a:lnSpc>
                        <a:spcBef>
                          <a:spcPts val="1764"/>
                        </a:spcBef>
                      </a:pPr>
                      <a:r>
                        <a:rPr sz="1800" b="1" dirty="0">
                          <a:solidFill>
                            <a:srgbClr val="686868"/>
                          </a:solidFill>
                          <a:latin typeface="Arial"/>
                          <a:cs typeface="Arial"/>
                        </a:rPr>
                        <a:t>Resurse</a:t>
                      </a:r>
                      <a:r>
                        <a:rPr sz="1800" b="1" spc="-55" dirty="0">
                          <a:solidFill>
                            <a:srgbClr val="68686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dirty="0">
                          <a:solidFill>
                            <a:srgbClr val="686868"/>
                          </a:solidFill>
                          <a:latin typeface="Arial"/>
                          <a:cs typeface="Arial"/>
                        </a:rPr>
                        <a:t>cheie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24154" marB="0">
                    <a:lnL w="952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54685" marR="115570" indent="-533400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sz="1800" spc="-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Ci</a:t>
                      </a:r>
                      <a:r>
                        <a:rPr sz="1800" spc="1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n</a:t>
                      </a:r>
                      <a:r>
                        <a:rPr sz="180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e</a:t>
                      </a:r>
                      <a:r>
                        <a:rPr sz="1800" spc="-1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800" spc="1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s</a:t>
                      </a:r>
                      <a:r>
                        <a:rPr sz="1800" spc="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un</a:t>
                      </a:r>
                      <a:r>
                        <a:rPr sz="180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t</a:t>
                      </a:r>
                      <a:r>
                        <a:rPr sz="1800" spc="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e</a:t>
                      </a:r>
                      <a:r>
                        <a:rPr sz="180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ţi</a:t>
                      </a:r>
                      <a:r>
                        <a:rPr sz="1800" spc="-3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800" spc="1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ş</a:t>
                      </a:r>
                      <a:r>
                        <a:rPr sz="180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i</a:t>
                      </a:r>
                      <a:r>
                        <a:rPr sz="1800" spc="-1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800" spc="1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c</a:t>
                      </a:r>
                      <a:r>
                        <a:rPr sz="180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e  </a:t>
                      </a:r>
                      <a:r>
                        <a:rPr sz="1800" spc="-18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sunteţi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T="86995" marB="0">
                    <a:lnL w="9525">
                      <a:solidFill>
                        <a:srgbClr val="4590B8"/>
                      </a:solidFill>
                      <a:prstDash val="solid"/>
                    </a:lnL>
                    <a:lnR w="2857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8575">
                      <a:solidFill>
                        <a:srgbClr val="4590B8"/>
                      </a:solidFill>
                      <a:prstDash val="solid"/>
                    </a:lnL>
                    <a:lnT w="19050">
                      <a:solidFill>
                        <a:srgbClr val="FFFFFF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2875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28575">
                      <a:solidFill>
                        <a:srgbClr val="4590B8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b="1" dirty="0">
                          <a:solidFill>
                            <a:srgbClr val="686868"/>
                          </a:solidFill>
                          <a:latin typeface="Arial"/>
                          <a:cs typeface="Arial"/>
                        </a:rPr>
                        <a:t>Parteneri</a:t>
                      </a:r>
                      <a:r>
                        <a:rPr sz="1800" b="1" spc="-45" dirty="0">
                          <a:solidFill>
                            <a:srgbClr val="68686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dirty="0">
                          <a:solidFill>
                            <a:srgbClr val="686868"/>
                          </a:solidFill>
                          <a:latin typeface="Arial"/>
                          <a:cs typeface="Arial"/>
                        </a:rPr>
                        <a:t>cheie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952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34861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spc="-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Ci</a:t>
                      </a:r>
                      <a:r>
                        <a:rPr sz="1800" spc="1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n</a:t>
                      </a:r>
                      <a:r>
                        <a:rPr sz="180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e</a:t>
                      </a:r>
                      <a:r>
                        <a:rPr sz="1800" spc="-1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 v</a:t>
                      </a:r>
                      <a:r>
                        <a:rPr sz="180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ă</a:t>
                      </a:r>
                      <a:r>
                        <a:rPr sz="1800" spc="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 aju</a:t>
                      </a:r>
                      <a:r>
                        <a:rPr sz="180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tă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T="1270" marB="0">
                    <a:lnL w="952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61785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b="1" dirty="0">
                          <a:solidFill>
                            <a:srgbClr val="686868"/>
                          </a:solidFill>
                          <a:latin typeface="Arial"/>
                          <a:cs typeface="Arial"/>
                        </a:rPr>
                        <a:t>Canale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L w="952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94310" marR="189865" indent="3175" algn="ctr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1800" spc="-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Cu</a:t>
                      </a:r>
                      <a:r>
                        <a:rPr sz="180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m</a:t>
                      </a:r>
                      <a:r>
                        <a:rPr sz="1800" spc="-1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800" spc="-1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v</a:t>
                      </a:r>
                      <a:r>
                        <a:rPr sz="180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ă</a:t>
                      </a:r>
                      <a:r>
                        <a:rPr sz="1800" spc="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800" spc="1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c</a:t>
                      </a:r>
                      <a:r>
                        <a:rPr sz="1800" spc="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uno</a:t>
                      </a:r>
                      <a:r>
                        <a:rPr sz="1800" spc="1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s</a:t>
                      </a:r>
                      <a:r>
                        <a:rPr sz="180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c  </a:t>
                      </a:r>
                      <a:r>
                        <a:rPr sz="1800" spc="1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ş</a:t>
                      </a:r>
                      <a:r>
                        <a:rPr sz="180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i</a:t>
                      </a:r>
                      <a:r>
                        <a:rPr sz="1800" spc="-1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800" spc="1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c</a:t>
                      </a:r>
                      <a:r>
                        <a:rPr sz="1800" spc="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u</a:t>
                      </a:r>
                      <a:r>
                        <a:rPr sz="180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m</a:t>
                      </a:r>
                      <a:r>
                        <a:rPr sz="1800" spc="-1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800" spc="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a</a:t>
                      </a:r>
                      <a:r>
                        <a:rPr sz="1800" spc="1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s</a:t>
                      </a:r>
                      <a:r>
                        <a:rPr sz="1800" spc="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igu</a:t>
                      </a:r>
                      <a:r>
                        <a:rPr sz="180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r</a:t>
                      </a:r>
                      <a:r>
                        <a:rPr sz="1800" spc="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a</a:t>
                      </a:r>
                      <a:r>
                        <a:rPr sz="180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ţi  serviciul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T="48260" marB="0">
                    <a:lnL w="9525">
                      <a:solidFill>
                        <a:srgbClr val="4590B8"/>
                      </a:solidFill>
                      <a:prstDash val="solid"/>
                    </a:lnL>
                    <a:lnR w="2857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8575">
                      <a:solidFill>
                        <a:srgbClr val="4590B8"/>
                      </a:solidFill>
                      <a:prstDash val="solid"/>
                    </a:lnL>
                    <a:lnT w="19050">
                      <a:solidFill>
                        <a:srgbClr val="FFFFFF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2864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28575">
                      <a:solidFill>
                        <a:srgbClr val="4590B8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r>
                        <a:rPr sz="1800" b="1" dirty="0">
                          <a:solidFill>
                            <a:srgbClr val="686868"/>
                          </a:solidFill>
                          <a:latin typeface="Arial"/>
                          <a:cs typeface="Arial"/>
                        </a:rPr>
                        <a:t>Relaţia</a:t>
                      </a:r>
                      <a:r>
                        <a:rPr sz="1800" b="1" spc="-60" dirty="0">
                          <a:solidFill>
                            <a:srgbClr val="686868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800" b="1" dirty="0">
                          <a:solidFill>
                            <a:srgbClr val="686868"/>
                          </a:solidFill>
                          <a:latin typeface="Arial"/>
                          <a:cs typeface="Arial"/>
                        </a:rPr>
                        <a:t>cu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sz="1800" b="1" dirty="0">
                          <a:solidFill>
                            <a:srgbClr val="686868"/>
                          </a:solidFill>
                          <a:latin typeface="Arial"/>
                          <a:cs typeface="Arial"/>
                        </a:rPr>
                        <a:t>clienţii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8895" marB="0">
                    <a:lnL w="952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92710">
                        <a:lnSpc>
                          <a:spcPct val="100000"/>
                        </a:lnSpc>
                      </a:pPr>
                      <a:r>
                        <a:rPr sz="1800" spc="-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Cum</a:t>
                      </a:r>
                      <a:r>
                        <a:rPr sz="1800" spc="-4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800" spc="-18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interacţionaţi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T="1905" marB="0">
                    <a:lnL w="952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marL="593725">
                        <a:lnSpc>
                          <a:spcPct val="100000"/>
                        </a:lnSpc>
                      </a:pPr>
                      <a:r>
                        <a:rPr sz="1800" b="1" dirty="0">
                          <a:solidFill>
                            <a:srgbClr val="686868"/>
                          </a:solidFill>
                          <a:latin typeface="Arial"/>
                          <a:cs typeface="Arial"/>
                        </a:rPr>
                        <a:t>Costuri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905" marB="0">
                    <a:lnL w="952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1465"/>
                        </a:spcBef>
                      </a:pPr>
                      <a:r>
                        <a:rPr sz="180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Banii</a:t>
                      </a:r>
                      <a:r>
                        <a:rPr sz="1800" spc="-4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80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pe</a:t>
                      </a:r>
                      <a:r>
                        <a:rPr sz="1800" spc="-4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800" spc="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care-i</a:t>
                      </a:r>
                      <a:endParaRPr sz="1800">
                        <a:latin typeface="Arial MT"/>
                        <a:cs typeface="Arial MT"/>
                      </a:endParaRPr>
                    </a:p>
                    <a:p>
                      <a:pPr marL="1905" algn="ctr">
                        <a:lnSpc>
                          <a:spcPct val="100000"/>
                        </a:lnSpc>
                      </a:pPr>
                      <a:r>
                        <a:rPr sz="1800" spc="-14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cheltuiţi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T="186055" marB="0">
                    <a:lnL w="9525">
                      <a:solidFill>
                        <a:srgbClr val="4590B8"/>
                      </a:solidFill>
                      <a:prstDash val="solid"/>
                    </a:lnL>
                    <a:lnR w="2857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9525">
                      <a:solidFill>
                        <a:srgbClr val="4590B8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8575">
                      <a:solidFill>
                        <a:srgbClr val="4590B8"/>
                      </a:solidFill>
                      <a:prstDash val="solid"/>
                    </a:lnL>
                    <a:lnT w="19050">
                      <a:solidFill>
                        <a:srgbClr val="FFFFFF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3361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28575">
                      <a:solidFill>
                        <a:srgbClr val="4590B8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28575">
                      <a:solidFill>
                        <a:srgbClr val="4590B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28575">
                      <a:solidFill>
                        <a:srgbClr val="4590B8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28575">
                      <a:solidFill>
                        <a:srgbClr val="4590B8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28575">
                      <a:solidFill>
                        <a:srgbClr val="4590B8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1770"/>
                        </a:spcBef>
                      </a:pPr>
                      <a:r>
                        <a:rPr sz="1800" b="1" spc="-20" dirty="0">
                          <a:solidFill>
                            <a:srgbClr val="686868"/>
                          </a:solidFill>
                          <a:latin typeface="Arial"/>
                          <a:cs typeface="Arial"/>
                        </a:rPr>
                        <a:t>Venit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24790" marB="0">
                    <a:lnL w="9525">
                      <a:solidFill>
                        <a:srgbClr val="4590B8"/>
                      </a:solidFill>
                      <a:prstDash val="solid"/>
                    </a:lnL>
                    <a:lnR w="952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28575">
                      <a:solidFill>
                        <a:srgbClr val="4590B8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540" algn="ctr">
                        <a:lnSpc>
                          <a:spcPct val="100000"/>
                        </a:lnSpc>
                        <a:spcBef>
                          <a:spcPts val="690"/>
                        </a:spcBef>
                      </a:pPr>
                      <a:r>
                        <a:rPr sz="180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Banii</a:t>
                      </a:r>
                      <a:r>
                        <a:rPr sz="1800" spc="-5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80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pe</a:t>
                      </a:r>
                      <a:r>
                        <a:rPr sz="1800" spc="-4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1800" spc="5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care-i</a:t>
                      </a:r>
                      <a:endParaRPr sz="1800">
                        <a:latin typeface="Arial MT"/>
                        <a:cs typeface="Arial M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spc="-240" dirty="0">
                          <a:solidFill>
                            <a:srgbClr val="686868"/>
                          </a:solidFill>
                          <a:latin typeface="Arial MT"/>
                          <a:cs typeface="Arial MT"/>
                        </a:rPr>
                        <a:t>câştigaţi</a:t>
                      </a:r>
                      <a:endParaRPr sz="1800">
                        <a:latin typeface="Arial MT"/>
                        <a:cs typeface="Arial MT"/>
                      </a:endParaRPr>
                    </a:p>
                  </a:txBody>
                  <a:tcPr marL="0" marR="0" marT="87630" marB="0">
                    <a:lnL w="9525">
                      <a:solidFill>
                        <a:srgbClr val="4590B8"/>
                      </a:solidFill>
                      <a:prstDash val="solid"/>
                    </a:lnL>
                    <a:lnR w="28575">
                      <a:solidFill>
                        <a:srgbClr val="4590B8"/>
                      </a:solidFill>
                      <a:prstDash val="solid"/>
                    </a:lnR>
                    <a:lnT w="9525">
                      <a:solidFill>
                        <a:srgbClr val="4590B8"/>
                      </a:solidFill>
                      <a:prstDash val="solid"/>
                    </a:lnT>
                    <a:lnB w="28575">
                      <a:solidFill>
                        <a:srgbClr val="4590B8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8575">
                      <a:solidFill>
                        <a:srgbClr val="4590B8"/>
                      </a:solidFill>
                      <a:prstDash val="solid"/>
                    </a:lnL>
                    <a:lnT w="19050">
                      <a:solidFill>
                        <a:srgbClr val="FFFFFF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4242815" y="457200"/>
            <a:ext cx="3703320" cy="91440"/>
          </a:xfrm>
          <a:custGeom>
            <a:avLst/>
            <a:gdLst/>
            <a:ahLst/>
            <a:cxnLst/>
            <a:rect l="l" t="t" r="r" b="b"/>
            <a:pathLst>
              <a:path w="3703320" h="91440">
                <a:moveTo>
                  <a:pt x="3703320" y="0"/>
                </a:moveTo>
                <a:lnTo>
                  <a:pt x="0" y="0"/>
                </a:lnTo>
                <a:lnTo>
                  <a:pt x="0" y="91439"/>
                </a:lnTo>
                <a:lnTo>
                  <a:pt x="3703320" y="91439"/>
                </a:lnTo>
                <a:lnTo>
                  <a:pt x="3703320" y="0"/>
                </a:lnTo>
                <a:close/>
              </a:path>
            </a:pathLst>
          </a:custGeom>
          <a:solidFill>
            <a:srgbClr val="4590B8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05839" y="2379416"/>
            <a:ext cx="714367" cy="654836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6219" y="3055831"/>
            <a:ext cx="633580" cy="698456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10667" y="3943990"/>
            <a:ext cx="714500" cy="56832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746206" y="2179320"/>
            <a:ext cx="602777" cy="722376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710639" y="2947416"/>
            <a:ext cx="581178" cy="71932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651375" y="3952509"/>
            <a:ext cx="690745" cy="571651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662615" y="4818078"/>
            <a:ext cx="672853" cy="534156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5783071" y="5645041"/>
            <a:ext cx="488115" cy="659384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005839" y="4733544"/>
            <a:ext cx="719328" cy="719328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09006" y="851039"/>
            <a:ext cx="8565262" cy="580402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28622" y="511301"/>
            <a:ext cx="936625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00" spc="215" dirty="0">
                <a:solidFill>
                  <a:srgbClr val="2E5AAC"/>
                </a:solidFill>
              </a:rPr>
              <a:t>C</a:t>
            </a:r>
            <a:r>
              <a:rPr sz="2000" spc="-35" dirty="0">
                <a:solidFill>
                  <a:srgbClr val="2E5AAC"/>
                </a:solidFill>
              </a:rPr>
              <a:t>L</a:t>
            </a:r>
            <a:r>
              <a:rPr sz="2000" spc="-55" dirty="0">
                <a:solidFill>
                  <a:srgbClr val="2E5AAC"/>
                </a:solidFill>
              </a:rPr>
              <a:t>I</a:t>
            </a:r>
            <a:r>
              <a:rPr sz="2000" spc="-70" dirty="0">
                <a:solidFill>
                  <a:srgbClr val="2E5AAC"/>
                </a:solidFill>
              </a:rPr>
              <a:t>E</a:t>
            </a:r>
            <a:r>
              <a:rPr sz="2000" spc="275" dirty="0">
                <a:solidFill>
                  <a:srgbClr val="2E5AAC"/>
                </a:solidFill>
              </a:rPr>
              <a:t>N</a:t>
            </a:r>
            <a:r>
              <a:rPr sz="2000" spc="-10" dirty="0">
                <a:solidFill>
                  <a:srgbClr val="2E5AAC"/>
                </a:solidFill>
              </a:rPr>
              <a:t>ŢI</a:t>
            </a:r>
            <a:endParaRPr sz="2000"/>
          </a:p>
        </p:txBody>
      </p:sp>
      <p:sp>
        <p:nvSpPr>
          <p:cNvPr id="3" name="object 3"/>
          <p:cNvSpPr txBox="1"/>
          <p:nvPr/>
        </p:nvSpPr>
        <p:spPr>
          <a:xfrm>
            <a:off x="5931789" y="537464"/>
            <a:ext cx="5222240" cy="45231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27965">
              <a:lnSpc>
                <a:spcPct val="100000"/>
              </a:lnSpc>
              <a:spcBef>
                <a:spcPts val="100"/>
              </a:spcBef>
            </a:pPr>
            <a:r>
              <a:rPr sz="1800" b="1" spc="10" dirty="0">
                <a:solidFill>
                  <a:srgbClr val="1A315F"/>
                </a:solidFill>
                <a:latin typeface="Trebuchet MS"/>
                <a:cs typeface="Trebuchet MS"/>
              </a:rPr>
              <a:t>Piaţa</a:t>
            </a:r>
            <a:r>
              <a:rPr sz="1800" b="1" spc="-6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spc="-20" dirty="0">
                <a:solidFill>
                  <a:srgbClr val="1A315F"/>
                </a:solidFill>
                <a:latin typeface="Trebuchet MS"/>
                <a:cs typeface="Trebuchet MS"/>
              </a:rPr>
              <a:t>de</a:t>
            </a:r>
            <a:r>
              <a:rPr sz="1800" b="1" spc="-5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spc="40" dirty="0">
                <a:solidFill>
                  <a:srgbClr val="1A315F"/>
                </a:solidFill>
                <a:latin typeface="Trebuchet MS"/>
                <a:cs typeface="Trebuchet MS"/>
              </a:rPr>
              <a:t>masă</a:t>
            </a:r>
            <a:r>
              <a:rPr sz="1800" b="1" spc="-5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spc="23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1800" b="1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nu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există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2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distincţie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dintre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diferite </a:t>
            </a:r>
            <a:r>
              <a:rPr sz="1800" spc="-5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seg</a:t>
            </a:r>
            <a:r>
              <a:rPr sz="1800" spc="-140" dirty="0">
                <a:solidFill>
                  <a:srgbClr val="3C3C3C"/>
                </a:solidFill>
                <a:latin typeface="Trebuchet MS"/>
                <a:cs typeface="Trebuchet MS"/>
              </a:rPr>
              <a:t>m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te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d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50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140" dirty="0">
                <a:solidFill>
                  <a:srgbClr val="3C3C3C"/>
                </a:solidFill>
                <a:latin typeface="Trebuchet MS"/>
                <a:cs typeface="Trebuchet MS"/>
              </a:rPr>
              <a:t>ţ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270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  <a:p>
            <a:pPr marL="12700" marR="933450">
              <a:lnSpc>
                <a:spcPct val="100000"/>
              </a:lnSpc>
              <a:spcBef>
                <a:spcPts val="1030"/>
              </a:spcBef>
            </a:pPr>
            <a:r>
              <a:rPr sz="1800" b="1" spc="10" dirty="0">
                <a:solidFill>
                  <a:srgbClr val="1A315F"/>
                </a:solidFill>
                <a:latin typeface="Trebuchet MS"/>
                <a:cs typeface="Trebuchet MS"/>
              </a:rPr>
              <a:t>Piaţa</a:t>
            </a:r>
            <a:r>
              <a:rPr sz="1800" b="1" spc="-6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spc="-20" dirty="0">
                <a:solidFill>
                  <a:srgbClr val="1A315F"/>
                </a:solidFill>
                <a:latin typeface="Trebuchet MS"/>
                <a:cs typeface="Trebuchet MS"/>
              </a:rPr>
              <a:t>de</a:t>
            </a:r>
            <a:r>
              <a:rPr sz="1800" b="1" spc="-5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spc="-20" dirty="0">
                <a:solidFill>
                  <a:srgbClr val="1A315F"/>
                </a:solidFill>
                <a:latin typeface="Trebuchet MS"/>
                <a:cs typeface="Trebuchet MS"/>
              </a:rPr>
              <a:t>nişă</a:t>
            </a:r>
            <a:r>
              <a:rPr sz="1800" b="1" spc="-5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spc="23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1800" b="1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segmente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clienţi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specifice, </a:t>
            </a:r>
            <a:r>
              <a:rPr sz="1800" spc="-5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specializate.</a:t>
            </a:r>
            <a:endParaRPr sz="1800">
              <a:latin typeface="Trebuchet MS"/>
              <a:cs typeface="Trebuchet MS"/>
            </a:endParaRPr>
          </a:p>
          <a:p>
            <a:pPr marL="12700" marR="182880">
              <a:lnSpc>
                <a:spcPct val="100000"/>
              </a:lnSpc>
              <a:spcBef>
                <a:spcPts val="1035"/>
              </a:spcBef>
            </a:pPr>
            <a:r>
              <a:rPr sz="1800" b="1" spc="155" dirty="0">
                <a:solidFill>
                  <a:srgbClr val="1A315F"/>
                </a:solidFill>
                <a:latin typeface="Trebuchet MS"/>
                <a:cs typeface="Trebuchet MS"/>
              </a:rPr>
              <a:t>S</a:t>
            </a:r>
            <a:r>
              <a:rPr sz="1800" b="1" spc="-55" dirty="0">
                <a:solidFill>
                  <a:srgbClr val="1A315F"/>
                </a:solidFill>
                <a:latin typeface="Trebuchet MS"/>
                <a:cs typeface="Trebuchet MS"/>
              </a:rPr>
              <a:t>e</a:t>
            </a:r>
            <a:r>
              <a:rPr sz="1800" b="1" spc="75" dirty="0">
                <a:solidFill>
                  <a:srgbClr val="1A315F"/>
                </a:solidFill>
                <a:latin typeface="Trebuchet MS"/>
                <a:cs typeface="Trebuchet MS"/>
              </a:rPr>
              <a:t>g</a:t>
            </a:r>
            <a:r>
              <a:rPr sz="1800" b="1" spc="80" dirty="0">
                <a:solidFill>
                  <a:srgbClr val="1A315F"/>
                </a:solidFill>
                <a:latin typeface="Trebuchet MS"/>
                <a:cs typeface="Trebuchet MS"/>
              </a:rPr>
              <a:t>m</a:t>
            </a:r>
            <a:r>
              <a:rPr sz="1800" b="1" spc="40" dirty="0">
                <a:solidFill>
                  <a:srgbClr val="1A315F"/>
                </a:solidFill>
                <a:latin typeface="Trebuchet MS"/>
                <a:cs typeface="Trebuchet MS"/>
              </a:rPr>
              <a:t>e</a:t>
            </a:r>
            <a:r>
              <a:rPr sz="1800" b="1" spc="-10" dirty="0">
                <a:solidFill>
                  <a:srgbClr val="1A315F"/>
                </a:solidFill>
                <a:latin typeface="Trebuchet MS"/>
                <a:cs typeface="Trebuchet MS"/>
              </a:rPr>
              <a:t>n</a:t>
            </a:r>
            <a:r>
              <a:rPr sz="1800" b="1" spc="5" dirty="0">
                <a:solidFill>
                  <a:srgbClr val="1A315F"/>
                </a:solidFill>
                <a:latin typeface="Trebuchet MS"/>
                <a:cs typeface="Trebuchet MS"/>
              </a:rPr>
              <a:t>t</a:t>
            </a:r>
            <a:r>
              <a:rPr sz="1800" b="1" dirty="0">
                <a:solidFill>
                  <a:srgbClr val="1A315F"/>
                </a:solidFill>
                <a:latin typeface="Trebuchet MS"/>
                <a:cs typeface="Trebuchet MS"/>
              </a:rPr>
              <a:t>a</a:t>
            </a:r>
            <a:r>
              <a:rPr sz="1800" b="1" spc="5" dirty="0">
                <a:solidFill>
                  <a:srgbClr val="1A315F"/>
                </a:solidFill>
                <a:latin typeface="Trebuchet MS"/>
                <a:cs typeface="Trebuchet MS"/>
              </a:rPr>
              <a:t>t</a:t>
            </a:r>
            <a:r>
              <a:rPr sz="1800" b="1" spc="-5" dirty="0">
                <a:solidFill>
                  <a:srgbClr val="1A315F"/>
                </a:solidFill>
                <a:latin typeface="Trebuchet MS"/>
                <a:cs typeface="Trebuchet MS"/>
              </a:rPr>
              <a:t>ă</a:t>
            </a:r>
            <a:r>
              <a:rPr sz="1800" b="1" spc="-6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spc="23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1800" b="1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d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st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ge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d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seg</a:t>
            </a:r>
            <a:r>
              <a:rPr sz="1800" spc="-140" dirty="0">
                <a:solidFill>
                  <a:srgbClr val="3C3C3C"/>
                </a:solidFill>
                <a:latin typeface="Trebuchet MS"/>
                <a:cs typeface="Trebuchet MS"/>
              </a:rPr>
              <a:t>m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145" dirty="0">
                <a:solidFill>
                  <a:srgbClr val="3C3C3C"/>
                </a:solidFill>
                <a:latin typeface="Trebuchet MS"/>
                <a:cs typeface="Trebuchet MS"/>
              </a:rPr>
              <a:t>te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d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60" dirty="0">
                <a:solidFill>
                  <a:srgbClr val="3C3C3C"/>
                </a:solidFill>
                <a:latin typeface="Trebuchet MS"/>
                <a:cs typeface="Trebuchet MS"/>
              </a:rPr>
              <a:t>aţă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cu  n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ece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tăţi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ş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1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b</a:t>
            </a:r>
            <a:r>
              <a:rPr sz="1800" spc="-155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em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800" spc="-140" dirty="0">
                <a:solidFill>
                  <a:srgbClr val="3C3C3C"/>
                </a:solidFill>
                <a:latin typeface="Trebuchet MS"/>
                <a:cs typeface="Trebuchet MS"/>
              </a:rPr>
              <a:t>ţ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d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240" dirty="0">
                <a:solidFill>
                  <a:srgbClr val="3C3C3C"/>
                </a:solidFill>
                <a:latin typeface="Trebuchet MS"/>
                <a:cs typeface="Trebuchet MS"/>
              </a:rPr>
              <a:t>f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270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  <a:p>
            <a:pPr marL="12700" marR="17780">
              <a:lnSpc>
                <a:spcPct val="100000"/>
              </a:lnSpc>
              <a:spcBef>
                <a:spcPts val="1035"/>
              </a:spcBef>
            </a:pPr>
            <a:r>
              <a:rPr sz="1800" b="1" spc="-10" dirty="0">
                <a:solidFill>
                  <a:srgbClr val="1A315F"/>
                </a:solidFill>
                <a:latin typeface="Trebuchet MS"/>
                <a:cs typeface="Trebuchet MS"/>
              </a:rPr>
              <a:t>Diversificată</a:t>
            </a:r>
            <a:r>
              <a:rPr sz="1800" b="1" spc="-5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spc="23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1800" b="1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două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segmente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clienţi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independente </a:t>
            </a:r>
            <a:r>
              <a:rPr sz="1800" spc="-5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cu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ece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tăţi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ş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1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b</a:t>
            </a:r>
            <a:r>
              <a:rPr sz="1800" spc="-155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em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240" dirty="0">
                <a:solidFill>
                  <a:srgbClr val="3C3C3C"/>
                </a:solidFill>
                <a:latin typeface="Trebuchet MS"/>
                <a:cs typeface="Trebuchet MS"/>
              </a:rPr>
              <a:t>f</a:t>
            </a:r>
            <a:r>
              <a:rPr sz="1800" spc="1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-2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te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d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240" dirty="0">
                <a:solidFill>
                  <a:srgbClr val="3C3C3C"/>
                </a:solidFill>
                <a:latin typeface="Trebuchet MS"/>
                <a:cs typeface="Trebuchet MS"/>
              </a:rPr>
              <a:t>f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270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35"/>
              </a:spcBef>
            </a:pPr>
            <a:r>
              <a:rPr sz="1800" b="1" spc="-20" dirty="0">
                <a:solidFill>
                  <a:srgbClr val="1A315F"/>
                </a:solidFill>
                <a:latin typeface="Trebuchet MS"/>
                <a:cs typeface="Trebuchet MS"/>
              </a:rPr>
              <a:t>Pieţele</a:t>
            </a:r>
            <a:r>
              <a:rPr sz="1800" b="1" spc="-3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spc="-15" dirty="0">
                <a:solidFill>
                  <a:srgbClr val="1A315F"/>
                </a:solidFill>
                <a:latin typeface="Trebuchet MS"/>
                <a:cs typeface="Trebuchet MS"/>
              </a:rPr>
              <a:t>cu</a:t>
            </a:r>
            <a:r>
              <a:rPr sz="1800" b="1" spc="-6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spc="40" dirty="0">
                <a:solidFill>
                  <a:srgbClr val="1A315F"/>
                </a:solidFill>
                <a:latin typeface="Trebuchet MS"/>
                <a:cs typeface="Trebuchet MS"/>
              </a:rPr>
              <a:t>mai</a:t>
            </a:r>
            <a:r>
              <a:rPr sz="1800" b="1" spc="-5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spc="10" dirty="0">
                <a:solidFill>
                  <a:srgbClr val="1A315F"/>
                </a:solidFill>
                <a:latin typeface="Trebuchet MS"/>
                <a:cs typeface="Trebuchet MS"/>
              </a:rPr>
              <a:t>multe</a:t>
            </a:r>
            <a:r>
              <a:rPr sz="1800" b="1" spc="-6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spc="-35" dirty="0">
                <a:solidFill>
                  <a:srgbClr val="1A315F"/>
                </a:solidFill>
                <a:latin typeface="Trebuchet MS"/>
                <a:cs typeface="Trebuchet MS"/>
              </a:rPr>
              <a:t>faţete</a:t>
            </a:r>
            <a:r>
              <a:rPr sz="1800" b="1" spc="-5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spc="-85" dirty="0">
                <a:solidFill>
                  <a:srgbClr val="1A315F"/>
                </a:solidFill>
                <a:latin typeface="Trebuchet MS"/>
                <a:cs typeface="Trebuchet MS"/>
              </a:rPr>
              <a:t>(</a:t>
            </a:r>
            <a:r>
              <a:rPr sz="1800" b="1" i="1" spc="-85" dirty="0">
                <a:solidFill>
                  <a:srgbClr val="1A315F"/>
                </a:solidFill>
                <a:latin typeface="Trebuchet MS"/>
                <a:cs typeface="Trebuchet MS"/>
              </a:rPr>
              <a:t>multi-sided</a:t>
            </a:r>
            <a:r>
              <a:rPr sz="1800" b="1" i="1" spc="-4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i="1" spc="-85" dirty="0">
                <a:solidFill>
                  <a:srgbClr val="1A315F"/>
                </a:solidFill>
                <a:latin typeface="Trebuchet MS"/>
                <a:cs typeface="Trebuchet MS"/>
              </a:rPr>
              <a:t>markets</a:t>
            </a:r>
            <a:r>
              <a:rPr sz="1800" b="1" spc="-85" dirty="0">
                <a:solidFill>
                  <a:srgbClr val="1A315F"/>
                </a:solidFill>
                <a:latin typeface="Trebuchet MS"/>
                <a:cs typeface="Trebuchet MS"/>
              </a:rPr>
              <a:t>)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1800" b="1" spc="23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1800" b="1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două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sau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mai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multe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segmente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clienţi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independente.</a:t>
            </a:r>
            <a:endParaRPr sz="1800">
              <a:latin typeface="Trebuchet MS"/>
              <a:cs typeface="Trebuchet MS"/>
            </a:endParaRPr>
          </a:p>
          <a:p>
            <a:pPr marL="12700" marR="207010">
              <a:lnSpc>
                <a:spcPct val="100000"/>
              </a:lnSpc>
              <a:spcBef>
                <a:spcPts val="1035"/>
              </a:spcBef>
            </a:pPr>
            <a:r>
              <a:rPr sz="1800" b="1" spc="-20" dirty="0">
                <a:solidFill>
                  <a:srgbClr val="1A315F"/>
                </a:solidFill>
                <a:latin typeface="Trebuchet MS"/>
                <a:cs typeface="Trebuchet MS"/>
              </a:rPr>
              <a:t>Beneficiari </a:t>
            </a:r>
            <a:r>
              <a:rPr sz="1800" spc="235" dirty="0">
                <a:solidFill>
                  <a:srgbClr val="3C3C3C"/>
                </a:solidFill>
                <a:latin typeface="Trebuchet MS"/>
                <a:cs typeface="Trebuchet MS"/>
              </a:rPr>
              <a:t>–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persoanele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sau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grupurile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care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primesc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beneficiul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propunerii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valoare,</a:t>
            </a:r>
            <a:r>
              <a:rPr sz="1800" spc="-2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dar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nu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plătesc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pentru </a:t>
            </a:r>
            <a:r>
              <a:rPr sz="1800" spc="-5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serviciu.</a:t>
            </a:r>
            <a:r>
              <a:rPr sz="1800" spc="-2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Se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întâlneşte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obicei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în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modelele</a:t>
            </a:r>
            <a:r>
              <a:rPr sz="1800" spc="-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de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întreprindere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socială.</a:t>
            </a:r>
            <a:endParaRPr sz="1800">
              <a:latin typeface="Trebuchet MS"/>
              <a:cs typeface="Trebuchet MS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2127" y="259079"/>
            <a:ext cx="1441704" cy="144170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769416" y="1651761"/>
            <a:ext cx="4313555" cy="37426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Arial MT"/>
                <a:cs typeface="Arial MT"/>
              </a:rPr>
              <a:t>Cl</a:t>
            </a:r>
            <a:r>
              <a:rPr sz="1800" spc="10" dirty="0">
                <a:latin typeface="Arial MT"/>
                <a:cs typeface="Arial MT"/>
              </a:rPr>
              <a:t>i</a:t>
            </a:r>
            <a:r>
              <a:rPr sz="1800" spc="5" dirty="0">
                <a:latin typeface="Arial MT"/>
                <a:cs typeface="Arial MT"/>
              </a:rPr>
              <a:t>en</a:t>
            </a:r>
            <a:r>
              <a:rPr sz="1800" spc="-1065" dirty="0">
                <a:latin typeface="Arial MT"/>
                <a:cs typeface="Arial MT"/>
              </a:rPr>
              <a:t>ţ</a:t>
            </a:r>
            <a:r>
              <a:rPr sz="1800" spc="-229" dirty="0">
                <a:latin typeface="Arial MT"/>
                <a:cs typeface="Arial MT"/>
              </a:rPr>
              <a:t>i</a:t>
            </a:r>
            <a:r>
              <a:rPr sz="1800" dirty="0">
                <a:latin typeface="Arial MT"/>
                <a:cs typeface="Arial MT"/>
              </a:rPr>
              <a:t>i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spc="10" dirty="0">
                <a:latin typeface="Arial MT"/>
                <a:cs typeface="Arial MT"/>
              </a:rPr>
              <a:t>s</a:t>
            </a:r>
            <a:r>
              <a:rPr sz="1800" spc="5" dirty="0">
                <a:latin typeface="Arial MT"/>
                <a:cs typeface="Arial MT"/>
              </a:rPr>
              <a:t>un</a:t>
            </a:r>
            <a:r>
              <a:rPr sz="1800" dirty="0">
                <a:latin typeface="Arial MT"/>
                <a:cs typeface="Arial MT"/>
              </a:rPr>
              <a:t>t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ini</a:t>
            </a:r>
            <a:r>
              <a:rPr sz="1800" spc="10" dirty="0">
                <a:latin typeface="Arial MT"/>
                <a:cs typeface="Arial MT"/>
              </a:rPr>
              <a:t>m</a:t>
            </a:r>
            <a:r>
              <a:rPr sz="1800" dirty="0">
                <a:latin typeface="Arial MT"/>
                <a:cs typeface="Arial MT"/>
              </a:rPr>
              <a:t>a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o</a:t>
            </a:r>
            <a:r>
              <a:rPr sz="1800" dirty="0">
                <a:latin typeface="Arial MT"/>
                <a:cs typeface="Arial MT"/>
              </a:rPr>
              <a:t>r</a:t>
            </a:r>
            <a:r>
              <a:rPr sz="1800" spc="5" dirty="0">
                <a:latin typeface="Arial MT"/>
                <a:cs typeface="Arial MT"/>
              </a:rPr>
              <a:t>i</a:t>
            </a:r>
            <a:r>
              <a:rPr sz="1800" spc="10" dirty="0">
                <a:latin typeface="Arial MT"/>
                <a:cs typeface="Arial MT"/>
              </a:rPr>
              <a:t>c</a:t>
            </a:r>
            <a:r>
              <a:rPr sz="1800" spc="-795" dirty="0">
                <a:latin typeface="Arial MT"/>
                <a:cs typeface="Arial MT"/>
              </a:rPr>
              <a:t>ă</a:t>
            </a:r>
            <a:r>
              <a:rPr sz="1800" dirty="0">
                <a:latin typeface="Arial MT"/>
                <a:cs typeface="Arial MT"/>
              </a:rPr>
              <a:t>r</a:t>
            </a:r>
            <a:r>
              <a:rPr sz="1800" spc="5" dirty="0">
                <a:latin typeface="Arial MT"/>
                <a:cs typeface="Arial MT"/>
              </a:rPr>
              <a:t>u</a:t>
            </a:r>
            <a:r>
              <a:rPr sz="1800" dirty="0">
                <a:latin typeface="Arial MT"/>
                <a:cs typeface="Arial MT"/>
              </a:rPr>
              <a:t>i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spc="10" dirty="0">
                <a:latin typeface="Arial MT"/>
                <a:cs typeface="Arial MT"/>
              </a:rPr>
              <a:t>m</a:t>
            </a:r>
            <a:r>
              <a:rPr sz="1800" spc="5" dirty="0">
                <a:latin typeface="Arial MT"/>
                <a:cs typeface="Arial MT"/>
              </a:rPr>
              <a:t>ode</a:t>
            </a:r>
            <a:r>
              <a:rPr sz="1800" dirty="0">
                <a:latin typeface="Arial MT"/>
                <a:cs typeface="Arial MT"/>
              </a:rPr>
              <a:t>l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d</a:t>
            </a:r>
            <a:r>
              <a:rPr sz="1800" dirty="0">
                <a:latin typeface="Arial MT"/>
                <a:cs typeface="Arial MT"/>
              </a:rPr>
              <a:t>e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latin typeface="Arial MT"/>
                <a:cs typeface="Arial MT"/>
              </a:rPr>
              <a:t>afaceri.</a:t>
            </a:r>
            <a:endParaRPr sz="1800">
              <a:latin typeface="Arial MT"/>
              <a:cs typeface="Arial MT"/>
            </a:endParaRPr>
          </a:p>
          <a:p>
            <a:pPr marL="12700" marR="333375" algn="just">
              <a:lnSpc>
                <a:spcPct val="100000"/>
              </a:lnSpc>
              <a:spcBef>
                <a:spcPts val="1200"/>
              </a:spcBef>
            </a:pPr>
            <a:r>
              <a:rPr sz="1800" dirty="0">
                <a:latin typeface="Arial MT"/>
                <a:cs typeface="Arial MT"/>
              </a:rPr>
              <a:t>A</a:t>
            </a:r>
            <a:r>
              <a:rPr sz="1800" spc="5" dirty="0">
                <a:latin typeface="Arial MT"/>
                <a:cs typeface="Arial MT"/>
              </a:rPr>
              <a:t>ce</a:t>
            </a:r>
            <a:r>
              <a:rPr sz="1800" spc="-890" dirty="0">
                <a:latin typeface="Arial MT"/>
                <a:cs typeface="Arial MT"/>
              </a:rPr>
              <a:t>ş</a:t>
            </a:r>
            <a:r>
              <a:rPr sz="1800" dirty="0">
                <a:latin typeface="Arial MT"/>
                <a:cs typeface="Arial MT"/>
              </a:rPr>
              <a:t>t</a:t>
            </a:r>
            <a:r>
              <a:rPr sz="1800" spc="10" dirty="0">
                <a:latin typeface="Arial MT"/>
                <a:cs typeface="Arial MT"/>
              </a:rPr>
              <a:t>i</a:t>
            </a:r>
            <a:r>
              <a:rPr sz="1800" dirty="0">
                <a:latin typeface="Arial MT"/>
                <a:cs typeface="Arial MT"/>
              </a:rPr>
              <a:t>a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po</a:t>
            </a:r>
            <a:r>
              <a:rPr sz="1800" dirty="0">
                <a:latin typeface="Arial MT"/>
                <a:cs typeface="Arial MT"/>
              </a:rPr>
              <a:t>t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fi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g</a:t>
            </a:r>
            <a:r>
              <a:rPr sz="1800" dirty="0">
                <a:latin typeface="Arial MT"/>
                <a:cs typeface="Arial MT"/>
              </a:rPr>
              <a:t>r</a:t>
            </a:r>
            <a:r>
              <a:rPr sz="1800" spc="5" dirty="0">
                <a:latin typeface="Arial MT"/>
                <a:cs typeface="Arial MT"/>
              </a:rPr>
              <a:t>upa</a:t>
            </a:r>
            <a:r>
              <a:rPr sz="1800" spc="-650" dirty="0">
                <a:latin typeface="Arial MT"/>
                <a:cs typeface="Arial MT"/>
              </a:rPr>
              <a:t>ţi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în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10" dirty="0">
                <a:latin typeface="Arial MT"/>
                <a:cs typeface="Arial MT"/>
              </a:rPr>
              <a:t>s</a:t>
            </a:r>
            <a:r>
              <a:rPr sz="1800" spc="5" dirty="0">
                <a:latin typeface="Arial MT"/>
                <a:cs typeface="Arial MT"/>
              </a:rPr>
              <a:t>eg</a:t>
            </a:r>
            <a:r>
              <a:rPr sz="1800" spc="10" dirty="0">
                <a:latin typeface="Arial MT"/>
                <a:cs typeface="Arial MT"/>
              </a:rPr>
              <a:t>m</a:t>
            </a:r>
            <a:r>
              <a:rPr sz="1800" spc="5" dirty="0">
                <a:latin typeface="Arial MT"/>
                <a:cs typeface="Arial MT"/>
              </a:rPr>
              <a:t>en</a:t>
            </a:r>
            <a:r>
              <a:rPr sz="1800" dirty="0">
                <a:latin typeface="Arial MT"/>
                <a:cs typeface="Arial MT"/>
              </a:rPr>
              <a:t>te</a:t>
            </a:r>
            <a:r>
              <a:rPr sz="1800" spc="-60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dup</a:t>
            </a:r>
            <a:r>
              <a:rPr sz="1800" spc="-415" dirty="0">
                <a:latin typeface="Arial MT"/>
                <a:cs typeface="Arial MT"/>
              </a:rPr>
              <a:t>ă  </a:t>
            </a:r>
            <a:r>
              <a:rPr sz="1800" dirty="0">
                <a:latin typeface="Arial MT"/>
                <a:cs typeface="Arial MT"/>
              </a:rPr>
              <a:t>ne</a:t>
            </a:r>
            <a:r>
              <a:rPr sz="1800" spc="5" dirty="0">
                <a:latin typeface="Arial MT"/>
                <a:cs typeface="Arial MT"/>
              </a:rPr>
              <a:t>c</a:t>
            </a:r>
            <a:r>
              <a:rPr sz="1800" dirty="0">
                <a:latin typeface="Arial MT"/>
                <a:cs typeface="Arial MT"/>
              </a:rPr>
              <a:t>e</a:t>
            </a:r>
            <a:r>
              <a:rPr sz="1800" spc="5" dirty="0">
                <a:latin typeface="Arial MT"/>
                <a:cs typeface="Arial MT"/>
              </a:rPr>
              <a:t>si</a:t>
            </a:r>
            <a:r>
              <a:rPr sz="1800" spc="-175" dirty="0">
                <a:latin typeface="Arial MT"/>
                <a:cs typeface="Arial MT"/>
              </a:rPr>
              <a:t>t</a:t>
            </a:r>
            <a:r>
              <a:rPr sz="1800" spc="-620" dirty="0">
                <a:latin typeface="Arial MT"/>
                <a:cs typeface="Arial MT"/>
              </a:rPr>
              <a:t>ă</a:t>
            </a:r>
            <a:r>
              <a:rPr sz="1800" spc="-1065" dirty="0">
                <a:latin typeface="Arial MT"/>
                <a:cs typeface="Arial MT"/>
              </a:rPr>
              <a:t>ţ</a:t>
            </a:r>
            <a:r>
              <a:rPr sz="1800" spc="-235" dirty="0">
                <a:latin typeface="Arial MT"/>
                <a:cs typeface="Arial MT"/>
              </a:rPr>
              <a:t>i</a:t>
            </a:r>
            <a:r>
              <a:rPr sz="1800" dirty="0">
                <a:latin typeface="Arial MT"/>
                <a:cs typeface="Arial MT"/>
              </a:rPr>
              <a:t>,</a:t>
            </a:r>
            <a:r>
              <a:rPr sz="1800" spc="-90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c</a:t>
            </a:r>
            <a:r>
              <a:rPr sz="1800" dirty="0">
                <a:latin typeface="Arial MT"/>
                <a:cs typeface="Arial MT"/>
              </a:rPr>
              <a:t>o</a:t>
            </a:r>
            <a:r>
              <a:rPr sz="1800" spc="5" dirty="0">
                <a:latin typeface="Arial MT"/>
                <a:cs typeface="Arial MT"/>
              </a:rPr>
              <a:t>m</a:t>
            </a:r>
            <a:r>
              <a:rPr sz="1800" dirty="0">
                <a:latin typeface="Arial MT"/>
                <a:cs typeface="Arial MT"/>
              </a:rPr>
              <a:t>port</a:t>
            </a:r>
            <a:r>
              <a:rPr sz="1800" spc="5" dirty="0">
                <a:latin typeface="Arial MT"/>
                <a:cs typeface="Arial MT"/>
              </a:rPr>
              <a:t>am</a:t>
            </a:r>
            <a:r>
              <a:rPr sz="1800" dirty="0">
                <a:latin typeface="Arial MT"/>
                <a:cs typeface="Arial MT"/>
              </a:rPr>
              <a:t>ente</a:t>
            </a:r>
            <a:r>
              <a:rPr sz="1800" spc="-85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s</a:t>
            </a:r>
            <a:r>
              <a:rPr sz="1800" dirty="0">
                <a:latin typeface="Arial MT"/>
                <a:cs typeface="Arial MT"/>
              </a:rPr>
              <a:t>au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atr</a:t>
            </a:r>
            <a:r>
              <a:rPr sz="1800" spc="5" dirty="0">
                <a:latin typeface="Arial MT"/>
                <a:cs typeface="Arial MT"/>
              </a:rPr>
              <a:t>i</a:t>
            </a:r>
            <a:r>
              <a:rPr sz="1800" dirty="0">
                <a:latin typeface="Arial MT"/>
                <a:cs typeface="Arial MT"/>
              </a:rPr>
              <a:t>bute  </a:t>
            </a:r>
            <a:r>
              <a:rPr sz="1800" spc="5" dirty="0">
                <a:latin typeface="Arial MT"/>
                <a:cs typeface="Arial MT"/>
              </a:rPr>
              <a:t>comune.</a:t>
            </a:r>
            <a:endParaRPr sz="1800">
              <a:latin typeface="Arial MT"/>
              <a:cs typeface="Arial MT"/>
            </a:endParaRPr>
          </a:p>
          <a:p>
            <a:pPr marL="12700" marR="56515" algn="just">
              <a:lnSpc>
                <a:spcPct val="100000"/>
              </a:lnSpc>
              <a:spcBef>
                <a:spcPts val="1205"/>
              </a:spcBef>
            </a:pPr>
            <a:r>
              <a:rPr sz="1800" dirty="0">
                <a:latin typeface="Arial MT"/>
                <a:cs typeface="Arial MT"/>
              </a:rPr>
              <a:t>O afacere poate </a:t>
            </a:r>
            <a:r>
              <a:rPr sz="1800" spc="-5" dirty="0">
                <a:latin typeface="Arial MT"/>
                <a:cs typeface="Arial MT"/>
              </a:rPr>
              <a:t>avea </a:t>
            </a:r>
            <a:r>
              <a:rPr sz="1800" dirty="0">
                <a:latin typeface="Arial MT"/>
                <a:cs typeface="Arial MT"/>
              </a:rPr>
              <a:t>un singur segment, </a:t>
            </a:r>
            <a:r>
              <a:rPr sz="1800" spc="-49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sau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un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segment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mai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mare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sau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mai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mic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de </a:t>
            </a:r>
            <a:r>
              <a:rPr sz="1800" spc="-484" dirty="0">
                <a:latin typeface="Arial MT"/>
                <a:cs typeface="Arial MT"/>
              </a:rPr>
              <a:t> </a:t>
            </a:r>
            <a:r>
              <a:rPr sz="1800" spc="-160" dirty="0">
                <a:latin typeface="Arial MT"/>
                <a:cs typeface="Arial MT"/>
              </a:rPr>
              <a:t>clienţi.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205"/>
              </a:spcBef>
            </a:pPr>
            <a:r>
              <a:rPr sz="1800" spc="-10" dirty="0">
                <a:latin typeface="Arial MT"/>
                <a:cs typeface="Arial MT"/>
              </a:rPr>
              <a:t>O</a:t>
            </a:r>
            <a:r>
              <a:rPr sz="1800" dirty="0">
                <a:latin typeface="Arial MT"/>
                <a:cs typeface="Arial MT"/>
              </a:rPr>
              <a:t>r</a:t>
            </a:r>
            <a:r>
              <a:rPr sz="1800" spc="5" dirty="0">
                <a:latin typeface="Arial MT"/>
                <a:cs typeface="Arial MT"/>
              </a:rPr>
              <a:t>gani</a:t>
            </a:r>
            <a:r>
              <a:rPr sz="1800" spc="-15" dirty="0">
                <a:latin typeface="Arial MT"/>
                <a:cs typeface="Arial MT"/>
              </a:rPr>
              <a:t>z</a:t>
            </a:r>
            <a:r>
              <a:rPr sz="1800" spc="5" dirty="0">
                <a:latin typeface="Arial MT"/>
                <a:cs typeface="Arial MT"/>
              </a:rPr>
              <a:t>a</a:t>
            </a:r>
            <a:r>
              <a:rPr sz="1800" spc="-1065" dirty="0">
                <a:latin typeface="Arial MT"/>
                <a:cs typeface="Arial MT"/>
              </a:rPr>
              <a:t>ţ</a:t>
            </a:r>
            <a:r>
              <a:rPr sz="1800" spc="-229" dirty="0">
                <a:latin typeface="Arial MT"/>
                <a:cs typeface="Arial MT"/>
              </a:rPr>
              <a:t>i</a:t>
            </a:r>
            <a:r>
              <a:rPr sz="1800" dirty="0">
                <a:latin typeface="Arial MT"/>
                <a:cs typeface="Arial MT"/>
              </a:rPr>
              <a:t>a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poa</a:t>
            </a:r>
            <a:r>
              <a:rPr sz="1800" dirty="0">
                <a:latin typeface="Arial MT"/>
                <a:cs typeface="Arial MT"/>
              </a:rPr>
              <a:t>te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de</a:t>
            </a:r>
            <a:r>
              <a:rPr sz="1800" spc="10" dirty="0">
                <a:latin typeface="Arial MT"/>
                <a:cs typeface="Arial MT"/>
              </a:rPr>
              <a:t>c</a:t>
            </a:r>
            <a:r>
              <a:rPr sz="1800" spc="5" dirty="0">
                <a:latin typeface="Arial MT"/>
                <a:cs typeface="Arial MT"/>
              </a:rPr>
              <a:t>id</a:t>
            </a:r>
            <a:r>
              <a:rPr sz="1800" dirty="0">
                <a:latin typeface="Arial MT"/>
                <a:cs typeface="Arial MT"/>
              </a:rPr>
              <a:t>e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spc="10" dirty="0">
                <a:latin typeface="Arial MT"/>
                <a:cs typeface="Arial MT"/>
              </a:rPr>
              <a:t>c</a:t>
            </a:r>
            <a:r>
              <a:rPr sz="1800" spc="5" dirty="0">
                <a:latin typeface="Arial MT"/>
                <a:cs typeface="Arial MT"/>
              </a:rPr>
              <a:t>a</a:t>
            </a:r>
            <a:r>
              <a:rPr sz="1800" dirty="0">
                <a:latin typeface="Arial MT"/>
                <a:cs typeface="Arial MT"/>
              </a:rPr>
              <a:t>re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10" dirty="0">
                <a:latin typeface="Arial MT"/>
                <a:cs typeface="Arial MT"/>
              </a:rPr>
              <a:t>s</a:t>
            </a:r>
            <a:r>
              <a:rPr sz="1800" spc="5" dirty="0">
                <a:latin typeface="Arial MT"/>
                <a:cs typeface="Arial MT"/>
              </a:rPr>
              <a:t>eg</a:t>
            </a:r>
            <a:r>
              <a:rPr sz="1800" spc="10" dirty="0">
                <a:latin typeface="Arial MT"/>
                <a:cs typeface="Arial MT"/>
              </a:rPr>
              <a:t>m</a:t>
            </a:r>
            <a:r>
              <a:rPr sz="1800" spc="5" dirty="0">
                <a:latin typeface="Arial MT"/>
                <a:cs typeface="Arial MT"/>
              </a:rPr>
              <a:t>en</a:t>
            </a:r>
            <a:r>
              <a:rPr sz="1800" dirty="0">
                <a:latin typeface="Arial MT"/>
                <a:cs typeface="Arial MT"/>
              </a:rPr>
              <a:t>t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spc="10" dirty="0">
                <a:latin typeface="Arial MT"/>
                <a:cs typeface="Arial MT"/>
              </a:rPr>
              <a:t>s</a:t>
            </a:r>
            <a:r>
              <a:rPr sz="1800" spc="-800" dirty="0">
                <a:latin typeface="Arial MT"/>
                <a:cs typeface="Arial MT"/>
              </a:rPr>
              <a:t>ă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800" spc="-65" dirty="0">
                <a:latin typeface="Arial MT"/>
                <a:cs typeface="Arial MT"/>
              </a:rPr>
              <a:t>deservească.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175"/>
              </a:spcBef>
            </a:pPr>
            <a:r>
              <a:rPr sz="2400" dirty="0">
                <a:latin typeface="Arial MT"/>
                <a:cs typeface="Arial MT"/>
              </a:rPr>
              <a:t>.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8912" y="615695"/>
            <a:ext cx="11311255" cy="1188720"/>
          </a:xfrm>
          <a:prstGeom prst="rect">
            <a:avLst/>
          </a:prstGeom>
          <a:solidFill>
            <a:srgbClr val="1A315F"/>
          </a:solidFill>
        </p:spPr>
        <p:txBody>
          <a:bodyPr vert="horz" wrap="square" lIns="0" tIns="240029" rIns="0" bIns="0" rtlCol="0">
            <a:spAutoFit/>
          </a:bodyPr>
          <a:lstStyle/>
          <a:p>
            <a:pPr marL="904240">
              <a:lnSpc>
                <a:spcPct val="100000"/>
              </a:lnSpc>
              <a:spcBef>
                <a:spcPts val="1889"/>
              </a:spcBef>
            </a:pPr>
            <a:r>
              <a:rPr sz="2800" spc="95" dirty="0">
                <a:solidFill>
                  <a:srgbClr val="FFFFFF"/>
                </a:solidFill>
              </a:rPr>
              <a:t>ACTE</a:t>
            </a:r>
            <a:r>
              <a:rPr sz="2800" spc="-110" dirty="0">
                <a:solidFill>
                  <a:srgbClr val="FFFFFF"/>
                </a:solidFill>
              </a:rPr>
              <a:t> </a:t>
            </a:r>
            <a:r>
              <a:rPr sz="2800" spc="-25" dirty="0">
                <a:solidFill>
                  <a:srgbClr val="FFFFFF"/>
                </a:solidFill>
              </a:rPr>
              <a:t>LEGISLATIVE</a:t>
            </a:r>
            <a:r>
              <a:rPr sz="2800" spc="-145" dirty="0">
                <a:solidFill>
                  <a:srgbClr val="FFFFFF"/>
                </a:solidFill>
              </a:rPr>
              <a:t> </a:t>
            </a:r>
            <a:r>
              <a:rPr sz="2800" spc="50" dirty="0">
                <a:solidFill>
                  <a:srgbClr val="FFFFFF"/>
                </a:solidFill>
              </a:rPr>
              <a:t>MODIFICATE: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1330833" y="1839693"/>
            <a:ext cx="9921875" cy="4352290"/>
          </a:xfrm>
          <a:prstGeom prst="rect">
            <a:avLst/>
          </a:prstGeom>
        </p:spPr>
        <p:txBody>
          <a:bodyPr vert="horz" wrap="square" lIns="0" tIns="142875" rIns="0" bIns="0" rtlCol="0">
            <a:spAutoFit/>
          </a:bodyPr>
          <a:lstStyle/>
          <a:p>
            <a:pPr marL="317500" indent="-304800">
              <a:lnSpc>
                <a:spcPct val="100000"/>
              </a:lnSpc>
              <a:spcBef>
                <a:spcPts val="112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Legea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75" dirty="0">
                <a:solidFill>
                  <a:srgbClr val="3C3C3C"/>
                </a:solidFill>
                <a:latin typeface="Trebuchet MS"/>
                <a:cs typeface="Trebuchet MS"/>
              </a:rPr>
              <a:t>nr.</a:t>
            </a:r>
            <a:r>
              <a:rPr sz="1800" spc="-2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845/1992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cu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privire</a:t>
            </a:r>
            <a:r>
              <a:rPr sz="1800" spc="-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65" dirty="0">
                <a:solidFill>
                  <a:srgbClr val="3C3C3C"/>
                </a:solidFill>
                <a:latin typeface="Trebuchet MS"/>
                <a:cs typeface="Trebuchet MS"/>
              </a:rPr>
              <a:t>la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antreprenoriat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şi</a:t>
            </a:r>
            <a:r>
              <a:rPr sz="1800" spc="-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întreprinderi;</a:t>
            </a:r>
            <a:endParaRPr sz="1800">
              <a:latin typeface="Trebuchet MS"/>
              <a:cs typeface="Trebuchet MS"/>
            </a:endParaRPr>
          </a:p>
          <a:p>
            <a:pPr marL="317500" indent="-304800">
              <a:lnSpc>
                <a:spcPct val="100000"/>
              </a:lnSpc>
              <a:spcBef>
                <a:spcPts val="103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Le</a:t>
            </a:r>
            <a:r>
              <a:rPr sz="1800" spc="-145" dirty="0">
                <a:solidFill>
                  <a:srgbClr val="3C3C3C"/>
                </a:solidFill>
                <a:latin typeface="Trebuchet MS"/>
                <a:cs typeface="Trebuchet MS"/>
              </a:rPr>
              <a:t>gea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17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270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r>
              <a:rPr sz="1800" spc="-2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837</a:t>
            </a:r>
            <a:r>
              <a:rPr sz="1800" spc="-245" dirty="0">
                <a:solidFill>
                  <a:srgbClr val="3C3C3C"/>
                </a:solidFill>
                <a:latin typeface="Trebuchet MS"/>
                <a:cs typeface="Trebuchet MS"/>
              </a:rPr>
              <a:t>/</a:t>
            </a:r>
            <a:r>
              <a:rPr sz="1800" spc="-240" dirty="0">
                <a:solidFill>
                  <a:srgbClr val="3C3C3C"/>
                </a:solidFill>
                <a:latin typeface="Trebuchet MS"/>
                <a:cs typeface="Trebuchet MS"/>
              </a:rPr>
              <a:t>1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99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6</a:t>
            </a: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cu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800" spc="1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iv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55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18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as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800" spc="-140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60" dirty="0">
                <a:solidFill>
                  <a:srgbClr val="3C3C3C"/>
                </a:solidFill>
                <a:latin typeface="Trebuchet MS"/>
                <a:cs typeface="Trebuchet MS"/>
              </a:rPr>
              <a:t>aţ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55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10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b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şteşt</a:t>
            </a:r>
            <a:r>
              <a:rPr sz="1800" spc="-7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250" dirty="0">
                <a:solidFill>
                  <a:srgbClr val="3C3C3C"/>
                </a:solidFill>
                <a:latin typeface="Trebuchet MS"/>
                <a:cs typeface="Trebuchet MS"/>
              </a:rPr>
              <a:t>;</a:t>
            </a:r>
            <a:endParaRPr sz="1800">
              <a:latin typeface="Trebuchet MS"/>
              <a:cs typeface="Trebuchet MS"/>
            </a:endParaRPr>
          </a:p>
          <a:p>
            <a:pPr marL="317500" indent="-304800">
              <a:lnSpc>
                <a:spcPct val="100000"/>
              </a:lnSpc>
              <a:spcBef>
                <a:spcPts val="103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140" dirty="0">
                <a:solidFill>
                  <a:srgbClr val="3C3C3C"/>
                </a:solidFill>
                <a:latin typeface="Trebuchet MS"/>
                <a:cs typeface="Trebuchet MS"/>
              </a:rPr>
              <a:t>egea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17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270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r>
              <a:rPr sz="1800" spc="-2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581</a:t>
            </a:r>
            <a:r>
              <a:rPr sz="1800" spc="-245" dirty="0">
                <a:solidFill>
                  <a:srgbClr val="3C3C3C"/>
                </a:solidFill>
                <a:latin typeface="Trebuchet MS"/>
                <a:cs typeface="Trebuchet MS"/>
              </a:rPr>
              <a:t>/</a:t>
            </a:r>
            <a:r>
              <a:rPr sz="1800" spc="-240" dirty="0">
                <a:solidFill>
                  <a:srgbClr val="3C3C3C"/>
                </a:solidFill>
                <a:latin typeface="Trebuchet MS"/>
                <a:cs typeface="Trebuchet MS"/>
              </a:rPr>
              <a:t>1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99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9</a:t>
            </a: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cu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800" spc="1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iv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55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18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220" dirty="0">
                <a:solidFill>
                  <a:srgbClr val="3C3C3C"/>
                </a:solidFill>
                <a:latin typeface="Trebuchet MS"/>
                <a:cs typeface="Trebuchet MS"/>
              </a:rPr>
              <a:t>f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un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d</a:t>
            </a:r>
            <a:r>
              <a:rPr sz="1800" spc="-160" dirty="0">
                <a:solidFill>
                  <a:srgbClr val="3C3C3C"/>
                </a:solidFill>
                <a:latin typeface="Trebuchet MS"/>
                <a:cs typeface="Trebuchet MS"/>
              </a:rPr>
              <a:t>aţ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250" dirty="0">
                <a:solidFill>
                  <a:srgbClr val="3C3C3C"/>
                </a:solidFill>
                <a:latin typeface="Trebuchet MS"/>
                <a:cs typeface="Trebuchet MS"/>
              </a:rPr>
              <a:t>;</a:t>
            </a:r>
            <a:endParaRPr sz="1800">
              <a:latin typeface="Trebuchet MS"/>
              <a:cs typeface="Trebuchet MS"/>
            </a:endParaRPr>
          </a:p>
          <a:p>
            <a:pPr marL="317500" indent="-304800">
              <a:lnSpc>
                <a:spcPct val="100000"/>
              </a:lnSpc>
              <a:spcBef>
                <a:spcPts val="103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Legea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75" dirty="0">
                <a:solidFill>
                  <a:srgbClr val="3C3C3C"/>
                </a:solidFill>
                <a:latin typeface="Trebuchet MS"/>
                <a:cs typeface="Trebuchet MS"/>
              </a:rPr>
              <a:t>nr.</a:t>
            </a:r>
            <a:r>
              <a:rPr sz="1800" spc="-2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1007/2002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privind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cooperativele</a:t>
            </a:r>
            <a:r>
              <a:rPr sz="18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producţie;</a:t>
            </a:r>
            <a:endParaRPr sz="1800">
              <a:latin typeface="Trebuchet MS"/>
              <a:cs typeface="Trebuchet MS"/>
            </a:endParaRPr>
          </a:p>
          <a:p>
            <a:pPr marL="317500" indent="-304800">
              <a:lnSpc>
                <a:spcPct val="100000"/>
              </a:lnSpc>
              <a:spcBef>
                <a:spcPts val="1030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Legea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70" dirty="0">
                <a:solidFill>
                  <a:srgbClr val="3C3C3C"/>
                </a:solidFill>
                <a:latin typeface="Trebuchet MS"/>
                <a:cs typeface="Trebuchet MS"/>
              </a:rPr>
              <a:t>nr.</a:t>
            </a:r>
            <a:r>
              <a:rPr sz="1800" spc="-2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102/2003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privind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ocuparea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forţei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muncă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şi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protecţia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socială</a:t>
            </a:r>
            <a:r>
              <a:rPr sz="18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8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persoanelor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60" dirty="0">
                <a:solidFill>
                  <a:srgbClr val="3C3C3C"/>
                </a:solidFill>
                <a:latin typeface="Trebuchet MS"/>
                <a:cs typeface="Trebuchet MS"/>
              </a:rPr>
              <a:t>aflate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în</a:t>
            </a:r>
            <a:r>
              <a:rPr sz="1800" spc="-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căutarea</a:t>
            </a:r>
            <a:endParaRPr sz="1800">
              <a:latin typeface="Trebuchet MS"/>
              <a:cs typeface="Trebuchet MS"/>
            </a:endParaRPr>
          </a:p>
          <a:p>
            <a:pPr marL="316865">
              <a:lnSpc>
                <a:spcPct val="100000"/>
              </a:lnSpc>
              <a:spcBef>
                <a:spcPts val="5"/>
              </a:spcBef>
            </a:pP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lo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18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d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m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un</a:t>
            </a:r>
            <a:r>
              <a:rPr sz="1800" spc="-140" dirty="0">
                <a:solidFill>
                  <a:srgbClr val="3C3C3C"/>
                </a:solidFill>
                <a:latin typeface="Trebuchet MS"/>
                <a:cs typeface="Trebuchet MS"/>
              </a:rPr>
              <a:t>că</a:t>
            </a:r>
            <a:r>
              <a:rPr sz="1800" spc="-250" dirty="0">
                <a:solidFill>
                  <a:srgbClr val="3C3C3C"/>
                </a:solidFill>
                <a:latin typeface="Trebuchet MS"/>
                <a:cs typeface="Trebuchet MS"/>
              </a:rPr>
              <a:t>;</a:t>
            </a:r>
            <a:endParaRPr sz="1800">
              <a:latin typeface="Trebuchet MS"/>
              <a:cs typeface="Trebuchet MS"/>
            </a:endParaRPr>
          </a:p>
          <a:p>
            <a:pPr marL="317500" indent="-304800">
              <a:lnSpc>
                <a:spcPct val="100000"/>
              </a:lnSpc>
              <a:spcBef>
                <a:spcPts val="100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Legea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70" dirty="0">
                <a:solidFill>
                  <a:srgbClr val="3C3C3C"/>
                </a:solidFill>
                <a:latin typeface="Trebuchet MS"/>
                <a:cs typeface="Trebuchet MS"/>
              </a:rPr>
              <a:t>nr.</a:t>
            </a:r>
            <a:r>
              <a:rPr sz="1800" spc="-2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125/2007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privind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libertatea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con</a:t>
            </a:r>
            <a:r>
              <a:rPr sz="1800" spc="-100" dirty="0">
                <a:solidFill>
                  <a:srgbClr val="3C3C3C"/>
                </a:solidFill>
                <a:latin typeface="Calibri"/>
                <a:cs typeface="Calibri"/>
              </a:rPr>
              <a:t>ș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tiin</a:t>
            </a:r>
            <a:r>
              <a:rPr sz="1800" spc="-10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ă,</a:t>
            </a:r>
            <a:r>
              <a:rPr sz="1800" spc="-2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gîndire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65" dirty="0">
                <a:solidFill>
                  <a:srgbClr val="3C3C3C"/>
                </a:solidFill>
                <a:latin typeface="Calibri"/>
                <a:cs typeface="Calibri"/>
              </a:rPr>
              <a:t>ș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religie;</a:t>
            </a:r>
            <a:endParaRPr sz="1800">
              <a:latin typeface="Trebuchet MS"/>
              <a:cs typeface="Trebuchet MS"/>
            </a:endParaRPr>
          </a:p>
          <a:p>
            <a:pPr marL="317500" indent="-304800">
              <a:lnSpc>
                <a:spcPct val="100000"/>
              </a:lnSpc>
              <a:spcBef>
                <a:spcPts val="1060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Legea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75" dirty="0">
                <a:solidFill>
                  <a:srgbClr val="3C3C3C"/>
                </a:solidFill>
                <a:latin typeface="Trebuchet MS"/>
                <a:cs typeface="Trebuchet MS"/>
              </a:rPr>
              <a:t>nr.</a:t>
            </a:r>
            <a:r>
              <a:rPr sz="1800" spc="-2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135/2007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privind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societăţile</a:t>
            </a:r>
            <a:r>
              <a:rPr sz="1800" spc="-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cu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răspundere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55" dirty="0">
                <a:solidFill>
                  <a:srgbClr val="3C3C3C"/>
                </a:solidFill>
                <a:latin typeface="Trebuchet MS"/>
                <a:cs typeface="Trebuchet MS"/>
              </a:rPr>
              <a:t>limitată;</a:t>
            </a:r>
            <a:endParaRPr sz="1800">
              <a:latin typeface="Trebuchet MS"/>
              <a:cs typeface="Trebuchet MS"/>
            </a:endParaRPr>
          </a:p>
          <a:p>
            <a:pPr marL="317500" indent="-304800">
              <a:lnSpc>
                <a:spcPct val="100000"/>
              </a:lnSpc>
              <a:spcBef>
                <a:spcPts val="1030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Le</a:t>
            </a:r>
            <a:r>
              <a:rPr sz="1800" spc="-145" dirty="0">
                <a:solidFill>
                  <a:srgbClr val="3C3C3C"/>
                </a:solidFill>
                <a:latin typeface="Trebuchet MS"/>
                <a:cs typeface="Trebuchet MS"/>
              </a:rPr>
              <a:t>gea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18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270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r>
              <a:rPr sz="1800" spc="-2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123</a:t>
            </a:r>
            <a:r>
              <a:rPr sz="1800" spc="-245" dirty="0">
                <a:solidFill>
                  <a:srgbClr val="3C3C3C"/>
                </a:solidFill>
                <a:latin typeface="Trebuchet MS"/>
                <a:cs typeface="Trebuchet MS"/>
              </a:rPr>
              <a:t>/</a:t>
            </a:r>
            <a:r>
              <a:rPr sz="1800" spc="-240" dirty="0">
                <a:solidFill>
                  <a:srgbClr val="3C3C3C"/>
                </a:solidFill>
                <a:latin typeface="Trebuchet MS"/>
                <a:cs typeface="Trebuchet MS"/>
              </a:rPr>
              <a:t>2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01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0</a:t>
            </a: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cu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800" spc="1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iv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55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18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se</a:t>
            </a:r>
            <a:r>
              <a:rPr sz="1800" spc="1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v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40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55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800" spc="-140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20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250" dirty="0">
                <a:solidFill>
                  <a:srgbClr val="3C3C3C"/>
                </a:solidFill>
                <a:latin typeface="Trebuchet MS"/>
                <a:cs typeface="Trebuchet MS"/>
              </a:rPr>
              <a:t>;</a:t>
            </a:r>
            <a:endParaRPr sz="1800">
              <a:latin typeface="Trebuchet MS"/>
              <a:cs typeface="Trebuchet MS"/>
            </a:endParaRPr>
          </a:p>
          <a:p>
            <a:pPr marL="317500" indent="-304800">
              <a:lnSpc>
                <a:spcPct val="100000"/>
              </a:lnSpc>
              <a:spcBef>
                <a:spcPts val="103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Legea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75" dirty="0">
                <a:solidFill>
                  <a:srgbClr val="3C3C3C"/>
                </a:solidFill>
                <a:latin typeface="Trebuchet MS"/>
                <a:cs typeface="Trebuchet MS"/>
              </a:rPr>
              <a:t>nr.</a:t>
            </a:r>
            <a:r>
              <a:rPr sz="1800" spc="-2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60/2012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privind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incluziunea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socială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8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persoanelor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cu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40" dirty="0">
                <a:solidFill>
                  <a:srgbClr val="3C3C3C"/>
                </a:solidFill>
                <a:latin typeface="Trebuchet MS"/>
                <a:cs typeface="Trebuchet MS"/>
              </a:rPr>
              <a:t>dizabilităţi;</a:t>
            </a:r>
            <a:endParaRPr sz="1800">
              <a:latin typeface="Trebuchet MS"/>
              <a:cs typeface="Trebuchet MS"/>
            </a:endParaRPr>
          </a:p>
          <a:p>
            <a:pPr marL="317500" indent="-304800">
              <a:lnSpc>
                <a:spcPct val="100000"/>
              </a:lnSpc>
              <a:spcBef>
                <a:spcPts val="1010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Legea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75" dirty="0">
                <a:solidFill>
                  <a:srgbClr val="3C3C3C"/>
                </a:solidFill>
                <a:latin typeface="Trebuchet MS"/>
                <a:cs typeface="Trebuchet MS"/>
              </a:rPr>
              <a:t>nr.</a:t>
            </a:r>
            <a:r>
              <a:rPr sz="1800" spc="-2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131/2015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privind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achizi</a:t>
            </a:r>
            <a:r>
              <a:rPr sz="1800" spc="-12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iile</a:t>
            </a:r>
            <a:r>
              <a:rPr sz="1800" spc="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publice.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42845" y="767587"/>
            <a:ext cx="3077210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00" spc="-110" dirty="0">
                <a:solidFill>
                  <a:srgbClr val="2E5AAC"/>
                </a:solidFill>
              </a:rPr>
              <a:t>P</a:t>
            </a:r>
            <a:r>
              <a:rPr sz="2000" spc="-90" dirty="0">
                <a:solidFill>
                  <a:srgbClr val="2E5AAC"/>
                </a:solidFill>
              </a:rPr>
              <a:t>R</a:t>
            </a:r>
            <a:r>
              <a:rPr sz="2000" spc="280" dirty="0">
                <a:solidFill>
                  <a:srgbClr val="2E5AAC"/>
                </a:solidFill>
              </a:rPr>
              <a:t>O</a:t>
            </a:r>
            <a:r>
              <a:rPr sz="2000" spc="-110" dirty="0">
                <a:solidFill>
                  <a:srgbClr val="2E5AAC"/>
                </a:solidFill>
              </a:rPr>
              <a:t>P</a:t>
            </a:r>
            <a:r>
              <a:rPr sz="2000" spc="195" dirty="0">
                <a:solidFill>
                  <a:srgbClr val="2E5AAC"/>
                </a:solidFill>
              </a:rPr>
              <a:t>UN</a:t>
            </a:r>
            <a:r>
              <a:rPr sz="2000" spc="-70" dirty="0">
                <a:solidFill>
                  <a:srgbClr val="2E5AAC"/>
                </a:solidFill>
              </a:rPr>
              <a:t>E</a:t>
            </a:r>
            <a:r>
              <a:rPr sz="2000" spc="-20" dirty="0">
                <a:solidFill>
                  <a:srgbClr val="2E5AAC"/>
                </a:solidFill>
              </a:rPr>
              <a:t>R</a:t>
            </a:r>
            <a:r>
              <a:rPr sz="2000" spc="-15" dirty="0">
                <a:solidFill>
                  <a:srgbClr val="2E5AAC"/>
                </a:solidFill>
              </a:rPr>
              <a:t>E</a:t>
            </a:r>
            <a:r>
              <a:rPr sz="2000" spc="145" dirty="0">
                <a:solidFill>
                  <a:srgbClr val="2E5AAC"/>
                </a:solidFill>
              </a:rPr>
              <a:t>A</a:t>
            </a:r>
            <a:r>
              <a:rPr sz="2000" spc="10" dirty="0">
                <a:solidFill>
                  <a:srgbClr val="2E5AAC"/>
                </a:solidFill>
              </a:rPr>
              <a:t> </a:t>
            </a:r>
            <a:r>
              <a:rPr sz="2000" spc="254" dirty="0">
                <a:solidFill>
                  <a:srgbClr val="2E5AAC"/>
                </a:solidFill>
              </a:rPr>
              <a:t>D</a:t>
            </a:r>
            <a:r>
              <a:rPr sz="2000" spc="-80" dirty="0">
                <a:solidFill>
                  <a:srgbClr val="2E5AAC"/>
                </a:solidFill>
              </a:rPr>
              <a:t>E</a:t>
            </a:r>
            <a:r>
              <a:rPr sz="2000" spc="-330" dirty="0">
                <a:solidFill>
                  <a:srgbClr val="2E5AAC"/>
                </a:solidFill>
              </a:rPr>
              <a:t> </a:t>
            </a:r>
            <a:r>
              <a:rPr sz="2000" spc="-150" dirty="0">
                <a:solidFill>
                  <a:srgbClr val="2E5AAC"/>
                </a:solidFill>
              </a:rPr>
              <a:t>V</a:t>
            </a:r>
            <a:r>
              <a:rPr sz="2000" spc="135" dirty="0">
                <a:solidFill>
                  <a:srgbClr val="2E5AAC"/>
                </a:solidFill>
              </a:rPr>
              <a:t>A</a:t>
            </a:r>
            <a:r>
              <a:rPr sz="2000" spc="-35" dirty="0">
                <a:solidFill>
                  <a:srgbClr val="2E5AAC"/>
                </a:solidFill>
              </a:rPr>
              <a:t>L</a:t>
            </a:r>
            <a:r>
              <a:rPr sz="2000" spc="204" dirty="0">
                <a:solidFill>
                  <a:srgbClr val="2E5AAC"/>
                </a:solidFill>
              </a:rPr>
              <a:t>O</a:t>
            </a:r>
            <a:r>
              <a:rPr sz="2000" spc="135" dirty="0">
                <a:solidFill>
                  <a:srgbClr val="2E5AAC"/>
                </a:solidFill>
              </a:rPr>
              <a:t>A</a:t>
            </a:r>
            <a:r>
              <a:rPr sz="2000" spc="-20" dirty="0">
                <a:solidFill>
                  <a:srgbClr val="2E5AAC"/>
                </a:solidFill>
              </a:rPr>
              <a:t>RE</a:t>
            </a:r>
            <a:endParaRPr sz="2000"/>
          </a:p>
        </p:txBody>
      </p:sp>
      <p:sp>
        <p:nvSpPr>
          <p:cNvPr id="3" name="object 3"/>
          <p:cNvSpPr txBox="1"/>
          <p:nvPr/>
        </p:nvSpPr>
        <p:spPr>
          <a:xfrm>
            <a:off x="5940297" y="676148"/>
            <a:ext cx="5164455" cy="43935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1730"/>
              </a:lnSpc>
              <a:spcBef>
                <a:spcPts val="105"/>
              </a:spcBef>
            </a:pPr>
            <a:r>
              <a:rPr sz="1600" b="1" spc="-5" dirty="0">
                <a:solidFill>
                  <a:srgbClr val="006FC0"/>
                </a:solidFill>
                <a:latin typeface="Trebuchet MS"/>
                <a:cs typeface="Trebuchet MS"/>
              </a:rPr>
              <a:t>Inovaţie</a:t>
            </a:r>
            <a:r>
              <a:rPr sz="1600" b="1" spc="-25" dirty="0">
                <a:solidFill>
                  <a:srgbClr val="006FC0"/>
                </a:solidFill>
                <a:latin typeface="Trebuchet MS"/>
                <a:cs typeface="Trebuchet MS"/>
              </a:rPr>
              <a:t> </a:t>
            </a:r>
            <a:r>
              <a:rPr sz="1600" spc="21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1600" spc="-2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70" dirty="0">
                <a:solidFill>
                  <a:srgbClr val="3C3C3C"/>
                </a:solidFill>
                <a:latin typeface="Trebuchet MS"/>
                <a:cs typeface="Trebuchet MS"/>
              </a:rPr>
              <a:t>Ar</a:t>
            </a:r>
            <a:r>
              <a:rPr sz="16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putea</a:t>
            </a:r>
            <a:r>
              <a:rPr sz="16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50" dirty="0">
                <a:solidFill>
                  <a:srgbClr val="3C3C3C"/>
                </a:solidFill>
                <a:latin typeface="Trebuchet MS"/>
                <a:cs typeface="Trebuchet MS"/>
              </a:rPr>
              <a:t>fi</a:t>
            </a:r>
            <a:r>
              <a:rPr sz="16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2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6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90" dirty="0">
                <a:solidFill>
                  <a:srgbClr val="3C3C3C"/>
                </a:solidFill>
                <a:latin typeface="Trebuchet MS"/>
                <a:cs typeface="Trebuchet MS"/>
              </a:rPr>
              <a:t>inovaţie</a:t>
            </a:r>
            <a:r>
              <a:rPr sz="1600" spc="-8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95" dirty="0">
                <a:solidFill>
                  <a:srgbClr val="3C3C3C"/>
                </a:solidFill>
                <a:latin typeface="Trebuchet MS"/>
                <a:cs typeface="Trebuchet MS"/>
              </a:rPr>
              <a:t>tehnologică,</a:t>
            </a:r>
            <a:r>
              <a:rPr sz="1600" spc="-254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9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6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40" dirty="0">
                <a:solidFill>
                  <a:srgbClr val="3C3C3C"/>
                </a:solidFill>
                <a:latin typeface="Trebuchet MS"/>
                <a:cs typeface="Trebuchet MS"/>
              </a:rPr>
              <a:t>ex.,</a:t>
            </a:r>
            <a:r>
              <a:rPr sz="1600" spc="-2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telefoane</a:t>
            </a:r>
            <a:endParaRPr sz="1600">
              <a:latin typeface="Trebuchet MS"/>
              <a:cs typeface="Trebuchet MS"/>
            </a:endParaRPr>
          </a:p>
          <a:p>
            <a:pPr marL="12700">
              <a:lnSpc>
                <a:spcPts val="1730"/>
              </a:lnSpc>
            </a:pP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mobile,</a:t>
            </a:r>
            <a:r>
              <a:rPr sz="1600" spc="-2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85" dirty="0">
                <a:solidFill>
                  <a:srgbClr val="3C3C3C"/>
                </a:solidFill>
                <a:latin typeface="Trebuchet MS"/>
                <a:cs typeface="Trebuchet MS"/>
              </a:rPr>
              <a:t>sau</a:t>
            </a:r>
            <a:r>
              <a:rPr sz="16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10" dirty="0">
                <a:solidFill>
                  <a:srgbClr val="3C3C3C"/>
                </a:solidFill>
                <a:latin typeface="Trebuchet MS"/>
                <a:cs typeface="Trebuchet MS"/>
              </a:rPr>
              <a:t>culturală,</a:t>
            </a:r>
            <a:r>
              <a:rPr sz="1600" spc="-2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9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6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40" dirty="0">
                <a:solidFill>
                  <a:srgbClr val="3C3C3C"/>
                </a:solidFill>
                <a:latin typeface="Trebuchet MS"/>
                <a:cs typeface="Trebuchet MS"/>
              </a:rPr>
              <a:t>ex.,</a:t>
            </a:r>
            <a:r>
              <a:rPr sz="1600" spc="-2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95" dirty="0">
                <a:solidFill>
                  <a:srgbClr val="3C3C3C"/>
                </a:solidFill>
                <a:latin typeface="Trebuchet MS"/>
                <a:cs typeface="Trebuchet MS"/>
              </a:rPr>
              <a:t>investiţie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30" dirty="0">
                <a:solidFill>
                  <a:srgbClr val="3C3C3C"/>
                </a:solidFill>
                <a:latin typeface="Trebuchet MS"/>
                <a:cs typeface="Trebuchet MS"/>
              </a:rPr>
              <a:t>etică.</a:t>
            </a:r>
            <a:endParaRPr sz="1600">
              <a:latin typeface="Trebuchet MS"/>
              <a:cs typeface="Trebuchet MS"/>
            </a:endParaRPr>
          </a:p>
          <a:p>
            <a:pPr marL="12700" marR="812165">
              <a:lnSpc>
                <a:spcPts val="1540"/>
              </a:lnSpc>
              <a:spcBef>
                <a:spcPts val="969"/>
              </a:spcBef>
            </a:pPr>
            <a:r>
              <a:rPr sz="1600" b="1" spc="-5" dirty="0">
                <a:solidFill>
                  <a:srgbClr val="006FC0"/>
                </a:solidFill>
                <a:latin typeface="Trebuchet MS"/>
                <a:cs typeface="Trebuchet MS"/>
              </a:rPr>
              <a:t>P</a:t>
            </a:r>
            <a:r>
              <a:rPr sz="1600" b="1" spc="-40" dirty="0">
                <a:solidFill>
                  <a:srgbClr val="006FC0"/>
                </a:solidFill>
                <a:latin typeface="Trebuchet MS"/>
                <a:cs typeface="Trebuchet MS"/>
              </a:rPr>
              <a:t>er</a:t>
            </a:r>
            <a:r>
              <a:rPr sz="1600" b="1" spc="-60" dirty="0">
                <a:solidFill>
                  <a:srgbClr val="006FC0"/>
                </a:solidFill>
                <a:latin typeface="Trebuchet MS"/>
                <a:cs typeface="Trebuchet MS"/>
              </a:rPr>
              <a:t>f</a:t>
            </a:r>
            <a:r>
              <a:rPr sz="1600" b="1" spc="50" dirty="0">
                <a:solidFill>
                  <a:srgbClr val="006FC0"/>
                </a:solidFill>
                <a:latin typeface="Trebuchet MS"/>
                <a:cs typeface="Trebuchet MS"/>
              </a:rPr>
              <a:t>o</a:t>
            </a:r>
            <a:r>
              <a:rPr sz="1600" b="1" spc="60" dirty="0">
                <a:solidFill>
                  <a:srgbClr val="006FC0"/>
                </a:solidFill>
                <a:latin typeface="Trebuchet MS"/>
                <a:cs typeface="Trebuchet MS"/>
              </a:rPr>
              <a:t>r</a:t>
            </a:r>
            <a:r>
              <a:rPr sz="1600" b="1" spc="125" dirty="0">
                <a:solidFill>
                  <a:srgbClr val="006FC0"/>
                </a:solidFill>
                <a:latin typeface="Trebuchet MS"/>
                <a:cs typeface="Trebuchet MS"/>
              </a:rPr>
              <a:t>m</a:t>
            </a:r>
            <a:r>
              <a:rPr sz="1600" b="1" spc="5" dirty="0">
                <a:solidFill>
                  <a:srgbClr val="006FC0"/>
                </a:solidFill>
                <a:latin typeface="Trebuchet MS"/>
                <a:cs typeface="Trebuchet MS"/>
              </a:rPr>
              <a:t>a</a:t>
            </a:r>
            <a:r>
              <a:rPr sz="1600" b="1" spc="-10" dirty="0">
                <a:solidFill>
                  <a:srgbClr val="006FC0"/>
                </a:solidFill>
                <a:latin typeface="Trebuchet MS"/>
                <a:cs typeface="Trebuchet MS"/>
              </a:rPr>
              <a:t>n</a:t>
            </a:r>
            <a:r>
              <a:rPr sz="1600" b="1" dirty="0">
                <a:solidFill>
                  <a:srgbClr val="006FC0"/>
                </a:solidFill>
                <a:latin typeface="Trebuchet MS"/>
                <a:cs typeface="Trebuchet MS"/>
              </a:rPr>
              <a:t>ţ</a:t>
            </a:r>
            <a:r>
              <a:rPr sz="1600" b="1" spc="10" dirty="0">
                <a:solidFill>
                  <a:srgbClr val="006FC0"/>
                </a:solidFill>
                <a:latin typeface="Trebuchet MS"/>
                <a:cs typeface="Trebuchet MS"/>
              </a:rPr>
              <a:t>ă</a:t>
            </a:r>
            <a:r>
              <a:rPr sz="1600" b="1" spc="-65" dirty="0">
                <a:solidFill>
                  <a:srgbClr val="006FC0"/>
                </a:solidFill>
                <a:latin typeface="Trebuchet MS"/>
                <a:cs typeface="Trebuchet MS"/>
              </a:rPr>
              <a:t> </a:t>
            </a:r>
            <a:r>
              <a:rPr sz="1600" spc="21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16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î</a:t>
            </a:r>
            <a:r>
              <a:rPr sz="1600" spc="-85" dirty="0">
                <a:solidFill>
                  <a:srgbClr val="3C3C3C"/>
                </a:solidFill>
                <a:latin typeface="Trebuchet MS"/>
                <a:cs typeface="Trebuchet MS"/>
              </a:rPr>
              <a:t>m</a:t>
            </a:r>
            <a:r>
              <a:rPr sz="1600" spc="-80" dirty="0">
                <a:solidFill>
                  <a:srgbClr val="3C3C3C"/>
                </a:solidFill>
                <a:latin typeface="Trebuchet MS"/>
                <a:cs typeface="Trebuchet MS"/>
              </a:rPr>
              <a:t>b</a:t>
            </a:r>
            <a:r>
              <a:rPr sz="1600" spc="-65" dirty="0">
                <a:solidFill>
                  <a:srgbClr val="3C3C3C"/>
                </a:solidFill>
                <a:latin typeface="Trebuchet MS"/>
                <a:cs typeface="Trebuchet MS"/>
              </a:rPr>
              <a:t>un</a:t>
            </a:r>
            <a:r>
              <a:rPr sz="1600" spc="-145" dirty="0">
                <a:solidFill>
                  <a:srgbClr val="3C3C3C"/>
                </a:solidFill>
                <a:latin typeface="Trebuchet MS"/>
                <a:cs typeface="Trebuchet MS"/>
              </a:rPr>
              <a:t>ă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600" spc="-145" dirty="0">
                <a:solidFill>
                  <a:srgbClr val="3C3C3C"/>
                </a:solidFill>
                <a:latin typeface="Trebuchet MS"/>
                <a:cs typeface="Trebuchet MS"/>
              </a:rPr>
              <a:t>ă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ţ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600" spc="-2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600" spc="-130" dirty="0">
                <a:solidFill>
                  <a:srgbClr val="3C3C3C"/>
                </a:solidFill>
                <a:latin typeface="Trebuchet MS"/>
                <a:cs typeface="Trebuchet MS"/>
              </a:rPr>
              <a:t>ea</a:t>
            </a:r>
            <a:r>
              <a:rPr sz="1600" spc="-114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5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600" spc="-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1600" spc="-120" dirty="0">
                <a:solidFill>
                  <a:srgbClr val="3C3C3C"/>
                </a:solidFill>
                <a:latin typeface="Trebuchet MS"/>
                <a:cs typeface="Trebuchet MS"/>
              </a:rPr>
              <a:t>eea</a:t>
            </a:r>
            <a:r>
              <a:rPr sz="16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6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5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j</a:t>
            </a:r>
            <a:r>
              <a:rPr sz="1600" spc="-15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6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5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600" spc="-40" dirty="0">
                <a:solidFill>
                  <a:srgbClr val="3C3C3C"/>
                </a:solidFill>
                <a:latin typeface="Trebuchet MS"/>
                <a:cs typeface="Trebuchet MS"/>
              </a:rPr>
              <a:t>x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600" spc="-25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600" spc="-190" dirty="0">
                <a:solidFill>
                  <a:srgbClr val="3C3C3C"/>
                </a:solidFill>
                <a:latin typeface="Trebuchet MS"/>
                <a:cs typeface="Trebuchet MS"/>
              </a:rPr>
              <a:t>ă</a:t>
            </a:r>
            <a:r>
              <a:rPr sz="1600" spc="-210" dirty="0">
                <a:solidFill>
                  <a:srgbClr val="3C3C3C"/>
                </a:solidFill>
                <a:latin typeface="Trebuchet MS"/>
                <a:cs typeface="Trebuchet MS"/>
              </a:rPr>
              <a:t>.  </a:t>
            </a:r>
            <a:r>
              <a:rPr sz="1600" spc="165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1600" spc="-15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600" spc="-114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1600" spc="-70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600" spc="-114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600" spc="-15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600" spc="-110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600" spc="-6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600" spc="-6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600" spc="-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e </a:t>
            </a:r>
            <a:r>
              <a:rPr sz="1600" spc="-30" dirty="0">
                <a:solidFill>
                  <a:srgbClr val="3C3C3C"/>
                </a:solidFill>
                <a:latin typeface="Trebuchet MS"/>
                <a:cs typeface="Trebuchet MS"/>
              </a:rPr>
              <a:t>ş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6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10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600" spc="-114" dirty="0">
                <a:solidFill>
                  <a:srgbClr val="3C3C3C"/>
                </a:solidFill>
                <a:latin typeface="Trebuchet MS"/>
                <a:cs typeface="Trebuchet MS"/>
              </a:rPr>
              <a:t>el</a:t>
            </a:r>
            <a:r>
              <a:rPr sz="1600" spc="-17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600" spc="-145" dirty="0">
                <a:solidFill>
                  <a:srgbClr val="3C3C3C"/>
                </a:solidFill>
                <a:latin typeface="Trebuchet MS"/>
                <a:cs typeface="Trebuchet MS"/>
              </a:rPr>
              <a:t>f</a:t>
            </a:r>
            <a:r>
              <a:rPr sz="1600" spc="-6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600" spc="-6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600" spc="-7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600" spc="-8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600" spc="-7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600" spc="-110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600" spc="-114" dirty="0">
                <a:solidFill>
                  <a:srgbClr val="3C3C3C"/>
                </a:solidFill>
                <a:latin typeface="Trebuchet MS"/>
                <a:cs typeface="Trebuchet MS"/>
              </a:rPr>
              <a:t>el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600" spc="-114" dirty="0">
                <a:solidFill>
                  <a:srgbClr val="3C3C3C"/>
                </a:solidFill>
                <a:latin typeface="Trebuchet MS"/>
                <a:cs typeface="Trebuchet MS"/>
              </a:rPr>
              <a:t>g</a:t>
            </a:r>
            <a:r>
              <a:rPr sz="1600" spc="-9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600" spc="-8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600" spc="-110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600" spc="-4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600" spc="-235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endParaRPr sz="1600">
              <a:latin typeface="Trebuchet MS"/>
              <a:cs typeface="Trebuchet MS"/>
            </a:endParaRPr>
          </a:p>
          <a:p>
            <a:pPr marL="12700">
              <a:lnSpc>
                <a:spcPts val="1730"/>
              </a:lnSpc>
              <a:spcBef>
                <a:spcPts val="610"/>
              </a:spcBef>
            </a:pPr>
            <a:r>
              <a:rPr sz="1600" b="1" spc="-5" dirty="0">
                <a:solidFill>
                  <a:srgbClr val="006FC0"/>
                </a:solidFill>
                <a:latin typeface="Trebuchet MS"/>
                <a:cs typeface="Trebuchet MS"/>
              </a:rPr>
              <a:t>Realizarea</a:t>
            </a:r>
            <a:r>
              <a:rPr sz="1600" b="1" spc="-70" dirty="0">
                <a:solidFill>
                  <a:srgbClr val="006FC0"/>
                </a:solidFill>
                <a:latin typeface="Trebuchet MS"/>
                <a:cs typeface="Trebuchet MS"/>
              </a:rPr>
              <a:t> </a:t>
            </a:r>
            <a:r>
              <a:rPr sz="1600" b="1" spc="-25" dirty="0">
                <a:solidFill>
                  <a:srgbClr val="006FC0"/>
                </a:solidFill>
                <a:latin typeface="Trebuchet MS"/>
                <a:cs typeface="Trebuchet MS"/>
              </a:rPr>
              <a:t>unei</a:t>
            </a:r>
            <a:r>
              <a:rPr sz="1600" b="1" spc="-30" dirty="0">
                <a:solidFill>
                  <a:srgbClr val="006FC0"/>
                </a:solidFill>
                <a:latin typeface="Trebuchet MS"/>
                <a:cs typeface="Trebuchet MS"/>
              </a:rPr>
              <a:t> </a:t>
            </a:r>
            <a:r>
              <a:rPr sz="1600" b="1" spc="-20" dirty="0">
                <a:solidFill>
                  <a:srgbClr val="006FC0"/>
                </a:solidFill>
                <a:latin typeface="Trebuchet MS"/>
                <a:cs typeface="Trebuchet MS"/>
              </a:rPr>
              <a:t>sarcini</a:t>
            </a:r>
            <a:r>
              <a:rPr sz="1600" b="1" spc="-35" dirty="0">
                <a:solidFill>
                  <a:srgbClr val="006FC0"/>
                </a:solidFill>
                <a:latin typeface="Trebuchet MS"/>
                <a:cs typeface="Trebuchet MS"/>
              </a:rPr>
              <a:t> </a:t>
            </a:r>
            <a:r>
              <a:rPr sz="1600" spc="21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16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clientul</a:t>
            </a:r>
            <a:r>
              <a:rPr sz="1600" spc="-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85" dirty="0">
                <a:solidFill>
                  <a:srgbClr val="3C3C3C"/>
                </a:solidFill>
                <a:latin typeface="Trebuchet MS"/>
                <a:cs typeface="Trebuchet MS"/>
              </a:rPr>
              <a:t>este</a:t>
            </a:r>
            <a:r>
              <a:rPr sz="16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35" dirty="0">
                <a:solidFill>
                  <a:srgbClr val="3C3C3C"/>
                </a:solidFill>
                <a:latin typeface="Trebuchet MS"/>
                <a:cs typeface="Trebuchet MS"/>
              </a:rPr>
              <a:t>ajutat</a:t>
            </a:r>
            <a:r>
              <a:rPr sz="1600" spc="-8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70" dirty="0">
                <a:solidFill>
                  <a:srgbClr val="3C3C3C"/>
                </a:solidFill>
                <a:latin typeface="Trebuchet MS"/>
                <a:cs typeface="Trebuchet MS"/>
              </a:rPr>
              <a:t>să-şi</a:t>
            </a:r>
            <a:r>
              <a:rPr sz="16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realizeze</a:t>
            </a:r>
            <a:endParaRPr sz="1600">
              <a:latin typeface="Trebuchet MS"/>
              <a:cs typeface="Trebuchet MS"/>
            </a:endParaRPr>
          </a:p>
          <a:p>
            <a:pPr marL="12700">
              <a:lnSpc>
                <a:spcPts val="1730"/>
              </a:lnSpc>
            </a:pPr>
            <a:r>
              <a:rPr sz="1600" spc="-110" dirty="0">
                <a:solidFill>
                  <a:srgbClr val="3C3C3C"/>
                </a:solidFill>
                <a:latin typeface="Trebuchet MS"/>
                <a:cs typeface="Trebuchet MS"/>
              </a:rPr>
              <a:t>sarcina,</a:t>
            </a:r>
            <a:r>
              <a:rPr sz="1600" spc="-2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9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6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40" dirty="0">
                <a:solidFill>
                  <a:srgbClr val="3C3C3C"/>
                </a:solidFill>
                <a:latin typeface="Trebuchet MS"/>
                <a:cs typeface="Trebuchet MS"/>
              </a:rPr>
              <a:t>ex.,</a:t>
            </a:r>
            <a:r>
              <a:rPr sz="1600" spc="-2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80" dirty="0">
                <a:solidFill>
                  <a:srgbClr val="3C3C3C"/>
                </a:solidFill>
                <a:latin typeface="Trebuchet MS"/>
                <a:cs typeface="Trebuchet MS"/>
              </a:rPr>
              <a:t>acordarea</a:t>
            </a:r>
            <a:r>
              <a:rPr sz="1600" spc="-9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60" dirty="0">
                <a:solidFill>
                  <a:srgbClr val="3C3C3C"/>
                </a:solidFill>
                <a:latin typeface="Trebuchet MS"/>
                <a:cs typeface="Trebuchet MS"/>
              </a:rPr>
              <a:t>serviciilor</a:t>
            </a:r>
            <a:r>
              <a:rPr sz="1600" spc="-8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9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6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65" dirty="0">
                <a:solidFill>
                  <a:srgbClr val="3C3C3C"/>
                </a:solidFill>
                <a:latin typeface="Trebuchet MS"/>
                <a:cs typeface="Trebuchet MS"/>
              </a:rPr>
              <a:t>suport.</a:t>
            </a:r>
            <a:endParaRPr sz="1600">
              <a:latin typeface="Trebuchet MS"/>
              <a:cs typeface="Trebuchet MS"/>
            </a:endParaRPr>
          </a:p>
          <a:p>
            <a:pPr marL="12700">
              <a:lnSpc>
                <a:spcPts val="1730"/>
              </a:lnSpc>
              <a:spcBef>
                <a:spcPts val="600"/>
              </a:spcBef>
            </a:pPr>
            <a:r>
              <a:rPr sz="1600" b="1" spc="40" dirty="0">
                <a:solidFill>
                  <a:srgbClr val="006FC0"/>
                </a:solidFill>
                <a:latin typeface="Trebuchet MS"/>
                <a:cs typeface="Trebuchet MS"/>
              </a:rPr>
              <a:t>Design</a:t>
            </a:r>
            <a:r>
              <a:rPr sz="1600" b="1" spc="-50" dirty="0">
                <a:solidFill>
                  <a:srgbClr val="006FC0"/>
                </a:solidFill>
                <a:latin typeface="Trebuchet MS"/>
                <a:cs typeface="Trebuchet MS"/>
              </a:rPr>
              <a:t> </a:t>
            </a:r>
            <a:r>
              <a:rPr sz="1600" spc="21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16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65" dirty="0">
                <a:solidFill>
                  <a:srgbClr val="3C3C3C"/>
                </a:solidFill>
                <a:latin typeface="Trebuchet MS"/>
                <a:cs typeface="Trebuchet MS"/>
              </a:rPr>
              <a:t>produsele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85" dirty="0">
                <a:solidFill>
                  <a:srgbClr val="3C3C3C"/>
                </a:solidFill>
                <a:latin typeface="Trebuchet MS"/>
                <a:cs typeface="Trebuchet MS"/>
              </a:rPr>
              <a:t>electronice</a:t>
            </a:r>
            <a:r>
              <a:rPr sz="16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9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6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55" dirty="0">
                <a:solidFill>
                  <a:srgbClr val="3C3C3C"/>
                </a:solidFill>
                <a:latin typeface="Trebuchet MS"/>
                <a:cs typeface="Trebuchet MS"/>
              </a:rPr>
              <a:t>consum</a:t>
            </a:r>
            <a:r>
              <a:rPr sz="1600" spc="-9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70" dirty="0">
                <a:solidFill>
                  <a:srgbClr val="3C3C3C"/>
                </a:solidFill>
                <a:latin typeface="Trebuchet MS"/>
                <a:cs typeface="Trebuchet MS"/>
              </a:rPr>
              <a:t>şi</a:t>
            </a:r>
            <a:r>
              <a:rPr sz="16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9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6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90" dirty="0">
                <a:solidFill>
                  <a:srgbClr val="3C3C3C"/>
                </a:solidFill>
                <a:latin typeface="Trebuchet MS"/>
                <a:cs typeface="Trebuchet MS"/>
              </a:rPr>
              <a:t>stil</a:t>
            </a:r>
            <a:r>
              <a:rPr sz="16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70" dirty="0">
                <a:solidFill>
                  <a:srgbClr val="3C3C3C"/>
                </a:solidFill>
                <a:latin typeface="Trebuchet MS"/>
                <a:cs typeface="Trebuchet MS"/>
              </a:rPr>
              <a:t>pun</a:t>
            </a:r>
            <a:endParaRPr sz="1600">
              <a:latin typeface="Trebuchet MS"/>
              <a:cs typeface="Trebuchet MS"/>
            </a:endParaRPr>
          </a:p>
          <a:p>
            <a:pPr marL="12700">
              <a:lnSpc>
                <a:spcPts val="1730"/>
              </a:lnSpc>
            </a:pPr>
            <a:r>
              <a:rPr sz="1600" spc="-15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cc</a:t>
            </a:r>
            <a:r>
              <a:rPr sz="1600" spc="-9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600" spc="-8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60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85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6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80" dirty="0">
                <a:solidFill>
                  <a:srgbClr val="3C3C3C"/>
                </a:solidFill>
                <a:latin typeface="Trebuchet MS"/>
                <a:cs typeface="Trebuchet MS"/>
              </a:rPr>
              <a:t>d</a:t>
            </a:r>
            <a:r>
              <a:rPr sz="1600" spc="-90" dirty="0">
                <a:solidFill>
                  <a:srgbClr val="3C3C3C"/>
                </a:solidFill>
                <a:latin typeface="Trebuchet MS"/>
                <a:cs typeface="Trebuchet MS"/>
              </a:rPr>
              <a:t>es</a:t>
            </a:r>
            <a:r>
              <a:rPr sz="1600" spc="-5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600" spc="-114" dirty="0">
                <a:solidFill>
                  <a:srgbClr val="3C3C3C"/>
                </a:solidFill>
                <a:latin typeface="Trebuchet MS"/>
                <a:cs typeface="Trebuchet MS"/>
              </a:rPr>
              <a:t>g</a:t>
            </a:r>
            <a:r>
              <a:rPr sz="1600" spc="-5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600" spc="-235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endParaRPr sz="1600">
              <a:latin typeface="Trebuchet MS"/>
              <a:cs typeface="Trebuchet MS"/>
            </a:endParaRPr>
          </a:p>
          <a:p>
            <a:pPr marL="12700">
              <a:lnSpc>
                <a:spcPts val="1730"/>
              </a:lnSpc>
              <a:spcBef>
                <a:spcPts val="600"/>
              </a:spcBef>
            </a:pPr>
            <a:r>
              <a:rPr sz="1600" b="1" spc="15" dirty="0">
                <a:solidFill>
                  <a:srgbClr val="006FC0"/>
                </a:solidFill>
                <a:latin typeface="Trebuchet MS"/>
                <a:cs typeface="Trebuchet MS"/>
              </a:rPr>
              <a:t>Brand/Statut</a:t>
            </a:r>
            <a:r>
              <a:rPr sz="1600" b="1" spc="-80" dirty="0">
                <a:solidFill>
                  <a:srgbClr val="006FC0"/>
                </a:solidFill>
                <a:latin typeface="Trebuchet MS"/>
                <a:cs typeface="Trebuchet MS"/>
              </a:rPr>
              <a:t> </a:t>
            </a:r>
            <a:r>
              <a:rPr sz="1600" spc="21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16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ce</a:t>
            </a:r>
            <a:r>
              <a:rPr sz="16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80" dirty="0">
                <a:solidFill>
                  <a:srgbClr val="3C3C3C"/>
                </a:solidFill>
                <a:latin typeface="Trebuchet MS"/>
                <a:cs typeface="Trebuchet MS"/>
              </a:rPr>
              <a:t>reprezintă</a:t>
            </a:r>
            <a:r>
              <a:rPr sz="1600" spc="-114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65" dirty="0">
                <a:solidFill>
                  <a:srgbClr val="3C3C3C"/>
                </a:solidFill>
                <a:latin typeface="Trebuchet MS"/>
                <a:cs typeface="Trebuchet MS"/>
              </a:rPr>
              <a:t>şi</a:t>
            </a:r>
            <a:r>
              <a:rPr sz="16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ce</a:t>
            </a:r>
            <a:r>
              <a:rPr sz="16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25" dirty="0">
                <a:solidFill>
                  <a:srgbClr val="3C3C3C"/>
                </a:solidFill>
                <a:latin typeface="Trebuchet MS"/>
                <a:cs typeface="Trebuchet MS"/>
              </a:rPr>
              <a:t>vă</a:t>
            </a:r>
            <a:r>
              <a:rPr sz="16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10" dirty="0">
                <a:solidFill>
                  <a:srgbClr val="3C3C3C"/>
                </a:solidFill>
                <a:latin typeface="Trebuchet MS"/>
                <a:cs typeface="Trebuchet MS"/>
              </a:rPr>
              <a:t>reflectă</a:t>
            </a:r>
            <a:r>
              <a:rPr sz="1600" spc="-2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20" dirty="0">
                <a:solidFill>
                  <a:srgbClr val="3C3C3C"/>
                </a:solidFill>
                <a:latin typeface="Trebuchet MS"/>
                <a:cs typeface="Trebuchet MS"/>
              </a:rPr>
              <a:t>“clasa”</a:t>
            </a:r>
            <a:r>
              <a:rPr sz="1600" spc="-8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10" dirty="0">
                <a:solidFill>
                  <a:srgbClr val="3C3C3C"/>
                </a:solidFill>
                <a:latin typeface="Trebuchet MS"/>
                <a:cs typeface="Trebuchet MS"/>
              </a:rPr>
              <a:t>dvs.</a:t>
            </a:r>
            <a:r>
              <a:rPr sz="1600" spc="-18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21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endParaRPr sz="1600">
              <a:latin typeface="Trebuchet MS"/>
              <a:cs typeface="Trebuchet MS"/>
            </a:endParaRPr>
          </a:p>
          <a:p>
            <a:pPr marL="12700">
              <a:lnSpc>
                <a:spcPts val="1730"/>
              </a:lnSpc>
            </a:pPr>
            <a:r>
              <a:rPr sz="1600" spc="2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600" spc="-60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600" spc="-30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600" spc="-5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600" spc="-45" dirty="0">
                <a:solidFill>
                  <a:srgbClr val="3C3C3C"/>
                </a:solidFill>
                <a:latin typeface="Trebuchet MS"/>
                <a:cs typeface="Trebuchet MS"/>
              </a:rPr>
              <a:t>x</a:t>
            </a:r>
            <a:r>
              <a:rPr sz="1600" spc="-235" dirty="0">
                <a:solidFill>
                  <a:srgbClr val="3C3C3C"/>
                </a:solidFill>
                <a:latin typeface="Trebuchet MS"/>
                <a:cs typeface="Trebuchet MS"/>
              </a:rPr>
              <a:t>,</a:t>
            </a:r>
            <a:r>
              <a:rPr sz="1600" spc="-2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25" dirty="0">
                <a:solidFill>
                  <a:srgbClr val="3C3C3C"/>
                </a:solidFill>
                <a:latin typeface="Trebuchet MS"/>
                <a:cs typeface="Trebuchet MS"/>
              </a:rPr>
              <a:t>F</a:t>
            </a:r>
            <a:r>
              <a:rPr sz="1600" spc="-5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600" spc="-6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600" spc="2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600" spc="-15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600" spc="2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600" spc="-235" dirty="0">
                <a:solidFill>
                  <a:srgbClr val="3C3C3C"/>
                </a:solidFill>
                <a:latin typeface="Trebuchet MS"/>
                <a:cs typeface="Trebuchet MS"/>
              </a:rPr>
              <a:t>,</a:t>
            </a:r>
            <a:r>
              <a:rPr sz="1600" spc="-2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160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600" spc="-8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di</a:t>
            </a:r>
            <a:r>
              <a:rPr sz="1600" spc="-85" dirty="0">
                <a:solidFill>
                  <a:srgbClr val="3C3C3C"/>
                </a:solidFill>
                <a:latin typeface="Trebuchet MS"/>
                <a:cs typeface="Trebuchet MS"/>
              </a:rPr>
              <a:t>b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600" spc="-114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600" spc="-110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600" spc="-15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600" spc="-110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600" spc="-130" dirty="0">
                <a:solidFill>
                  <a:srgbClr val="3C3C3C"/>
                </a:solidFill>
                <a:latin typeface="Trebuchet MS"/>
                <a:cs typeface="Trebuchet MS"/>
              </a:rPr>
              <a:t>ea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40" dirty="0">
                <a:solidFill>
                  <a:srgbClr val="3C3C3C"/>
                </a:solidFill>
                <a:latin typeface="Trebuchet MS"/>
                <a:cs typeface="Trebuchet MS"/>
              </a:rPr>
              <a:t>st</a:t>
            </a:r>
            <a:r>
              <a:rPr sz="1600" spc="-3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600" spc="-150" dirty="0">
                <a:solidFill>
                  <a:srgbClr val="3C3C3C"/>
                </a:solidFill>
                <a:latin typeface="Trebuchet MS"/>
                <a:cs typeface="Trebuchet MS"/>
              </a:rPr>
              <a:t>ă</a:t>
            </a:r>
            <a:r>
              <a:rPr sz="1600" spc="-120" dirty="0">
                <a:solidFill>
                  <a:srgbClr val="3C3C3C"/>
                </a:solidFill>
                <a:latin typeface="Trebuchet MS"/>
                <a:cs typeface="Trebuchet MS"/>
              </a:rPr>
              <a:t>z</a:t>
            </a:r>
            <a:r>
              <a:rPr sz="1600" spc="-7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endParaRPr sz="16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605"/>
              </a:spcBef>
            </a:pPr>
            <a:r>
              <a:rPr sz="1600" b="1" spc="100" dirty="0">
                <a:solidFill>
                  <a:srgbClr val="006FC0"/>
                </a:solidFill>
                <a:latin typeface="Trebuchet MS"/>
                <a:cs typeface="Trebuchet MS"/>
              </a:rPr>
              <a:t>R</a:t>
            </a:r>
            <a:r>
              <a:rPr sz="1600" b="1" spc="-15" dirty="0">
                <a:solidFill>
                  <a:srgbClr val="006FC0"/>
                </a:solidFill>
                <a:latin typeface="Trebuchet MS"/>
                <a:cs typeface="Trebuchet MS"/>
              </a:rPr>
              <a:t>edu</a:t>
            </a:r>
            <a:r>
              <a:rPr sz="1600" b="1" spc="-10" dirty="0">
                <a:solidFill>
                  <a:srgbClr val="006FC0"/>
                </a:solidFill>
                <a:latin typeface="Trebuchet MS"/>
                <a:cs typeface="Trebuchet MS"/>
              </a:rPr>
              <a:t>c</a:t>
            </a:r>
            <a:r>
              <a:rPr sz="1600" b="1" dirty="0">
                <a:solidFill>
                  <a:srgbClr val="006FC0"/>
                </a:solidFill>
                <a:latin typeface="Trebuchet MS"/>
                <a:cs typeface="Trebuchet MS"/>
              </a:rPr>
              <a:t>e</a:t>
            </a:r>
            <a:r>
              <a:rPr sz="1600" b="1" spc="-25" dirty="0">
                <a:solidFill>
                  <a:srgbClr val="006FC0"/>
                </a:solidFill>
                <a:latin typeface="Trebuchet MS"/>
                <a:cs typeface="Trebuchet MS"/>
              </a:rPr>
              <a:t>r</a:t>
            </a:r>
            <a:r>
              <a:rPr sz="1600" b="1" spc="-20" dirty="0">
                <a:solidFill>
                  <a:srgbClr val="006FC0"/>
                </a:solidFill>
                <a:latin typeface="Trebuchet MS"/>
                <a:cs typeface="Trebuchet MS"/>
              </a:rPr>
              <a:t>ea</a:t>
            </a:r>
            <a:r>
              <a:rPr sz="1600" b="1" spc="-65" dirty="0">
                <a:solidFill>
                  <a:srgbClr val="006FC0"/>
                </a:solidFill>
                <a:latin typeface="Trebuchet MS"/>
                <a:cs typeface="Trebuchet MS"/>
              </a:rPr>
              <a:t> </a:t>
            </a:r>
            <a:r>
              <a:rPr sz="1600" b="1" spc="-10" dirty="0">
                <a:solidFill>
                  <a:srgbClr val="006FC0"/>
                </a:solidFill>
                <a:latin typeface="Trebuchet MS"/>
                <a:cs typeface="Trebuchet MS"/>
              </a:rPr>
              <a:t>c</a:t>
            </a:r>
            <a:r>
              <a:rPr sz="1600" b="1" spc="50" dirty="0">
                <a:solidFill>
                  <a:srgbClr val="006FC0"/>
                </a:solidFill>
                <a:latin typeface="Trebuchet MS"/>
                <a:cs typeface="Trebuchet MS"/>
              </a:rPr>
              <a:t>o</a:t>
            </a:r>
            <a:r>
              <a:rPr sz="1600" b="1" dirty="0">
                <a:solidFill>
                  <a:srgbClr val="006FC0"/>
                </a:solidFill>
                <a:latin typeface="Trebuchet MS"/>
                <a:cs typeface="Trebuchet MS"/>
              </a:rPr>
              <a:t>s</a:t>
            </a:r>
            <a:r>
              <a:rPr sz="1600" b="1" spc="10" dirty="0">
                <a:solidFill>
                  <a:srgbClr val="006FC0"/>
                </a:solidFill>
                <a:latin typeface="Trebuchet MS"/>
                <a:cs typeface="Trebuchet MS"/>
              </a:rPr>
              <a:t>t</a:t>
            </a:r>
            <a:r>
              <a:rPr sz="1600" b="1" spc="-30" dirty="0">
                <a:solidFill>
                  <a:srgbClr val="006FC0"/>
                </a:solidFill>
                <a:latin typeface="Trebuchet MS"/>
                <a:cs typeface="Trebuchet MS"/>
              </a:rPr>
              <a:t>u</a:t>
            </a:r>
            <a:r>
              <a:rPr sz="1600" b="1" spc="-20" dirty="0">
                <a:solidFill>
                  <a:srgbClr val="006FC0"/>
                </a:solidFill>
                <a:latin typeface="Trebuchet MS"/>
                <a:cs typeface="Trebuchet MS"/>
              </a:rPr>
              <a:t>l</a:t>
            </a:r>
            <a:r>
              <a:rPr sz="1600" b="1" spc="-25" dirty="0">
                <a:solidFill>
                  <a:srgbClr val="006FC0"/>
                </a:solidFill>
                <a:latin typeface="Trebuchet MS"/>
                <a:cs typeface="Trebuchet MS"/>
              </a:rPr>
              <a:t>ui</a:t>
            </a:r>
            <a:r>
              <a:rPr sz="1600" b="1" spc="-50" dirty="0">
                <a:solidFill>
                  <a:srgbClr val="006FC0"/>
                </a:solidFill>
                <a:latin typeface="Trebuchet MS"/>
                <a:cs typeface="Trebuchet MS"/>
              </a:rPr>
              <a:t> </a:t>
            </a:r>
            <a:r>
              <a:rPr sz="1600" spc="21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160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30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1600" spc="-15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600" spc="-75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6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90" dirty="0">
                <a:solidFill>
                  <a:srgbClr val="3C3C3C"/>
                </a:solidFill>
                <a:latin typeface="Trebuchet MS"/>
                <a:cs typeface="Trebuchet MS"/>
              </a:rPr>
              <a:t>f</a:t>
            </a:r>
            <a:r>
              <a:rPr sz="1600" spc="-114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600" spc="-5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600" spc="-45" dirty="0">
                <a:solidFill>
                  <a:srgbClr val="3C3C3C"/>
                </a:solidFill>
                <a:latin typeface="Trebuchet MS"/>
                <a:cs typeface="Trebuchet MS"/>
              </a:rPr>
              <a:t>x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600" spc="-85" dirty="0">
                <a:solidFill>
                  <a:srgbClr val="3C3C3C"/>
                </a:solidFill>
                <a:latin typeface="Trebuchet MS"/>
                <a:cs typeface="Trebuchet MS"/>
              </a:rPr>
              <a:t>b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600" spc="-114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600" spc="-12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600" spc="-110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600" spc="-15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600" spc="-110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600" spc="-8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600" spc="-235" dirty="0">
                <a:solidFill>
                  <a:srgbClr val="3C3C3C"/>
                </a:solidFill>
                <a:latin typeface="Trebuchet MS"/>
                <a:cs typeface="Trebuchet MS"/>
              </a:rPr>
              <a:t>, </a:t>
            </a:r>
            <a:r>
              <a:rPr sz="1600" spc="-9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6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5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600" spc="-45" dirty="0">
                <a:solidFill>
                  <a:srgbClr val="3C3C3C"/>
                </a:solidFill>
                <a:latin typeface="Trebuchet MS"/>
                <a:cs typeface="Trebuchet MS"/>
              </a:rPr>
              <a:t>x</a:t>
            </a:r>
            <a:r>
              <a:rPr sz="1600" spc="-229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r>
              <a:rPr sz="1600" spc="-235" dirty="0">
                <a:solidFill>
                  <a:srgbClr val="3C3C3C"/>
                </a:solidFill>
                <a:latin typeface="Trebuchet MS"/>
                <a:cs typeface="Trebuchet MS"/>
              </a:rPr>
              <a:t>,</a:t>
            </a:r>
            <a:r>
              <a:rPr sz="1600" spc="-2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114" dirty="0">
                <a:solidFill>
                  <a:srgbClr val="3C3C3C"/>
                </a:solidFill>
                <a:latin typeface="Trebuchet MS"/>
                <a:cs typeface="Trebuchet MS"/>
              </a:rPr>
              <a:t>M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ic</a:t>
            </a:r>
            <a:r>
              <a:rPr sz="1600" spc="-2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600" spc="-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600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600" spc="-60" dirty="0">
                <a:solidFill>
                  <a:srgbClr val="3C3C3C"/>
                </a:solidFill>
                <a:latin typeface="Trebuchet MS"/>
                <a:cs typeface="Trebuchet MS"/>
              </a:rPr>
              <a:t>f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600" spc="-235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endParaRPr sz="1600">
              <a:latin typeface="Trebuchet MS"/>
              <a:cs typeface="Trebuchet MS"/>
            </a:endParaRPr>
          </a:p>
          <a:p>
            <a:pPr marL="12700">
              <a:lnSpc>
                <a:spcPts val="1730"/>
              </a:lnSpc>
              <a:spcBef>
                <a:spcPts val="600"/>
              </a:spcBef>
            </a:pPr>
            <a:r>
              <a:rPr sz="1600" b="1" spc="100" dirty="0">
                <a:solidFill>
                  <a:srgbClr val="006FC0"/>
                </a:solidFill>
                <a:latin typeface="Trebuchet MS"/>
                <a:cs typeface="Trebuchet MS"/>
              </a:rPr>
              <a:t>R</a:t>
            </a:r>
            <a:r>
              <a:rPr sz="1600" b="1" spc="-15" dirty="0">
                <a:solidFill>
                  <a:srgbClr val="006FC0"/>
                </a:solidFill>
                <a:latin typeface="Trebuchet MS"/>
                <a:cs typeface="Trebuchet MS"/>
              </a:rPr>
              <a:t>edu</a:t>
            </a:r>
            <a:r>
              <a:rPr sz="1600" b="1" spc="-10" dirty="0">
                <a:solidFill>
                  <a:srgbClr val="006FC0"/>
                </a:solidFill>
                <a:latin typeface="Trebuchet MS"/>
                <a:cs typeface="Trebuchet MS"/>
              </a:rPr>
              <a:t>c</a:t>
            </a:r>
            <a:r>
              <a:rPr sz="1600" b="1" dirty="0">
                <a:solidFill>
                  <a:srgbClr val="006FC0"/>
                </a:solidFill>
                <a:latin typeface="Trebuchet MS"/>
                <a:cs typeface="Trebuchet MS"/>
              </a:rPr>
              <a:t>e</a:t>
            </a:r>
            <a:r>
              <a:rPr sz="1600" b="1" spc="-25" dirty="0">
                <a:solidFill>
                  <a:srgbClr val="006FC0"/>
                </a:solidFill>
                <a:latin typeface="Trebuchet MS"/>
                <a:cs typeface="Trebuchet MS"/>
              </a:rPr>
              <a:t>r</a:t>
            </a:r>
            <a:r>
              <a:rPr sz="1600" b="1" spc="-20" dirty="0">
                <a:solidFill>
                  <a:srgbClr val="006FC0"/>
                </a:solidFill>
                <a:latin typeface="Trebuchet MS"/>
                <a:cs typeface="Trebuchet MS"/>
              </a:rPr>
              <a:t>ea</a:t>
            </a:r>
            <a:r>
              <a:rPr sz="1600" b="1" spc="-65" dirty="0">
                <a:solidFill>
                  <a:srgbClr val="006FC0"/>
                </a:solidFill>
                <a:latin typeface="Trebuchet MS"/>
                <a:cs typeface="Trebuchet MS"/>
              </a:rPr>
              <a:t> </a:t>
            </a:r>
            <a:r>
              <a:rPr sz="1600" b="1" spc="-10" dirty="0">
                <a:solidFill>
                  <a:srgbClr val="006FC0"/>
                </a:solidFill>
                <a:latin typeface="Trebuchet MS"/>
                <a:cs typeface="Trebuchet MS"/>
              </a:rPr>
              <a:t>ri</a:t>
            </a:r>
            <a:r>
              <a:rPr sz="1600" b="1" spc="-5" dirty="0">
                <a:solidFill>
                  <a:srgbClr val="006FC0"/>
                </a:solidFill>
                <a:latin typeface="Trebuchet MS"/>
                <a:cs typeface="Trebuchet MS"/>
              </a:rPr>
              <a:t>s</a:t>
            </a:r>
            <a:r>
              <a:rPr sz="1600" b="1" spc="-10" dirty="0">
                <a:solidFill>
                  <a:srgbClr val="006FC0"/>
                </a:solidFill>
                <a:latin typeface="Trebuchet MS"/>
                <a:cs typeface="Trebuchet MS"/>
              </a:rPr>
              <a:t>c</a:t>
            </a:r>
            <a:r>
              <a:rPr sz="1600" b="1" spc="-30" dirty="0">
                <a:solidFill>
                  <a:srgbClr val="006FC0"/>
                </a:solidFill>
                <a:latin typeface="Trebuchet MS"/>
                <a:cs typeface="Trebuchet MS"/>
              </a:rPr>
              <a:t>u</a:t>
            </a:r>
            <a:r>
              <a:rPr sz="1600" b="1" spc="-20" dirty="0">
                <a:solidFill>
                  <a:srgbClr val="006FC0"/>
                </a:solidFill>
                <a:latin typeface="Trebuchet MS"/>
                <a:cs typeface="Trebuchet MS"/>
              </a:rPr>
              <a:t>l</a:t>
            </a:r>
            <a:r>
              <a:rPr sz="1600" b="1" spc="-25" dirty="0">
                <a:solidFill>
                  <a:srgbClr val="006FC0"/>
                </a:solidFill>
                <a:latin typeface="Trebuchet MS"/>
                <a:cs typeface="Trebuchet MS"/>
              </a:rPr>
              <a:t>ui</a:t>
            </a:r>
            <a:r>
              <a:rPr sz="1600" b="1" spc="-50" dirty="0">
                <a:solidFill>
                  <a:srgbClr val="006FC0"/>
                </a:solidFill>
                <a:latin typeface="Trebuchet MS"/>
                <a:cs typeface="Trebuchet MS"/>
              </a:rPr>
              <a:t> </a:t>
            </a:r>
            <a:r>
              <a:rPr sz="1600" spc="21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16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14" dirty="0">
                <a:solidFill>
                  <a:srgbClr val="3C3C3C"/>
                </a:solidFill>
                <a:latin typeface="Trebuchet MS"/>
                <a:cs typeface="Trebuchet MS"/>
              </a:rPr>
              <a:t>g</a:t>
            </a:r>
            <a:r>
              <a:rPr sz="1600" spc="-15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600" spc="1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600" spc="-15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600" spc="-7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600" spc="-110" dirty="0">
                <a:solidFill>
                  <a:srgbClr val="3C3C3C"/>
                </a:solidFill>
                <a:latin typeface="Trebuchet MS"/>
                <a:cs typeface="Trebuchet MS"/>
              </a:rPr>
              <a:t>ţ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600" spc="-15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600" spc="-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1600" spc="-155" dirty="0">
                <a:solidFill>
                  <a:srgbClr val="3C3C3C"/>
                </a:solidFill>
                <a:latin typeface="Trebuchet MS"/>
                <a:cs typeface="Trebuchet MS"/>
              </a:rPr>
              <a:t>ă</a:t>
            </a:r>
            <a:r>
              <a:rPr sz="16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85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600" spc="-30" dirty="0">
                <a:solidFill>
                  <a:srgbClr val="3C3C3C"/>
                </a:solidFill>
                <a:latin typeface="Trebuchet MS"/>
                <a:cs typeface="Trebuchet MS"/>
              </a:rPr>
              <a:t>ro</a:t>
            </a:r>
            <a:r>
              <a:rPr sz="1600" spc="-20" dirty="0">
                <a:solidFill>
                  <a:srgbClr val="3C3C3C"/>
                </a:solidFill>
                <a:latin typeface="Trebuchet MS"/>
                <a:cs typeface="Trebuchet MS"/>
              </a:rPr>
              <a:t>b</a:t>
            </a:r>
            <a:r>
              <a:rPr sz="1600" spc="-114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em</a:t>
            </a:r>
            <a:r>
              <a:rPr sz="1600" spc="-114" dirty="0">
                <a:solidFill>
                  <a:srgbClr val="3C3C3C"/>
                </a:solidFill>
                <a:latin typeface="Trebuchet MS"/>
                <a:cs typeface="Trebuchet MS"/>
              </a:rPr>
              <a:t>el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e </a:t>
            </a:r>
            <a:r>
              <a:rPr sz="1600" spc="-85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600" spc="-5" dirty="0">
                <a:solidFill>
                  <a:srgbClr val="3C3C3C"/>
                </a:solidFill>
                <a:latin typeface="Trebuchet MS"/>
                <a:cs typeface="Trebuchet MS"/>
              </a:rPr>
              <a:t>os</a:t>
            </a:r>
            <a:r>
              <a:rPr sz="1600" spc="-80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600" spc="-65" dirty="0">
                <a:solidFill>
                  <a:srgbClr val="3C3C3C"/>
                </a:solidFill>
                <a:latin typeface="Trebuchet MS"/>
                <a:cs typeface="Trebuchet MS"/>
              </a:rPr>
              <a:t>-</a:t>
            </a:r>
            <a:r>
              <a:rPr sz="1600" spc="-90" dirty="0">
                <a:solidFill>
                  <a:srgbClr val="3C3C3C"/>
                </a:solidFill>
                <a:latin typeface="Trebuchet MS"/>
                <a:cs typeface="Trebuchet MS"/>
              </a:rPr>
              <a:t>v</a:t>
            </a:r>
            <a:r>
              <a:rPr sz="1600" spc="-150" dirty="0">
                <a:solidFill>
                  <a:srgbClr val="3C3C3C"/>
                </a:solidFill>
                <a:latin typeface="Trebuchet MS"/>
                <a:cs typeface="Trebuchet MS"/>
              </a:rPr>
              <a:t>â</a:t>
            </a:r>
            <a:r>
              <a:rPr sz="1600" spc="-7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600" spc="-120" dirty="0">
                <a:solidFill>
                  <a:srgbClr val="3C3C3C"/>
                </a:solidFill>
                <a:latin typeface="Trebuchet MS"/>
                <a:cs typeface="Trebuchet MS"/>
              </a:rPr>
              <a:t>z</a:t>
            </a:r>
            <a:r>
              <a:rPr sz="1600" spc="-12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600" spc="-3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endParaRPr sz="1600">
              <a:latin typeface="Trebuchet MS"/>
              <a:cs typeface="Trebuchet MS"/>
            </a:endParaRPr>
          </a:p>
          <a:p>
            <a:pPr marL="12700">
              <a:lnSpc>
                <a:spcPts val="1730"/>
              </a:lnSpc>
            </a:pPr>
            <a:r>
              <a:rPr sz="1600" spc="-114" dirty="0">
                <a:solidFill>
                  <a:srgbClr val="3C3C3C"/>
                </a:solidFill>
                <a:latin typeface="Trebuchet MS"/>
                <a:cs typeface="Trebuchet MS"/>
              </a:rPr>
              <a:t>v</a:t>
            </a:r>
            <a:r>
              <a:rPr sz="1600" spc="20" dirty="0">
                <a:solidFill>
                  <a:srgbClr val="3C3C3C"/>
                </a:solidFill>
                <a:latin typeface="Trebuchet MS"/>
                <a:cs typeface="Trebuchet MS"/>
              </a:rPr>
              <a:t>or</a:t>
            </a:r>
            <a:r>
              <a:rPr sz="16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90" dirty="0">
                <a:solidFill>
                  <a:srgbClr val="3C3C3C"/>
                </a:solidFill>
                <a:latin typeface="Trebuchet MS"/>
                <a:cs typeface="Trebuchet MS"/>
              </a:rPr>
              <a:t>f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600" spc="-45" dirty="0">
                <a:solidFill>
                  <a:srgbClr val="3C3C3C"/>
                </a:solidFill>
                <a:latin typeface="Trebuchet MS"/>
                <a:cs typeface="Trebuchet MS"/>
              </a:rPr>
              <a:t> so</a:t>
            </a:r>
            <a:r>
              <a:rPr sz="1600" spc="-25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600" spc="-65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600" spc="-110" dirty="0">
                <a:solidFill>
                  <a:srgbClr val="3C3C3C"/>
                </a:solidFill>
                <a:latin typeface="Trebuchet MS"/>
                <a:cs typeface="Trebuchet MS"/>
              </a:rPr>
              <a:t>ţ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600" spc="-20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600" spc="-1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600" spc="-15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600" spc="-110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endParaRPr sz="1600">
              <a:latin typeface="Trebuchet MS"/>
              <a:cs typeface="Trebuchet MS"/>
            </a:endParaRPr>
          </a:p>
          <a:p>
            <a:pPr marL="12700">
              <a:lnSpc>
                <a:spcPts val="1730"/>
              </a:lnSpc>
              <a:spcBef>
                <a:spcPts val="600"/>
              </a:spcBef>
            </a:pPr>
            <a:r>
              <a:rPr sz="1600" b="1" dirty="0">
                <a:solidFill>
                  <a:srgbClr val="006FC0"/>
                </a:solidFill>
                <a:latin typeface="Trebuchet MS"/>
                <a:cs typeface="Trebuchet MS"/>
              </a:rPr>
              <a:t>Accesibilitate</a:t>
            </a:r>
            <a:r>
              <a:rPr sz="1600" b="1" spc="-50" dirty="0">
                <a:solidFill>
                  <a:srgbClr val="006FC0"/>
                </a:solidFill>
                <a:latin typeface="Trebuchet MS"/>
                <a:cs typeface="Trebuchet MS"/>
              </a:rPr>
              <a:t> </a:t>
            </a:r>
            <a:r>
              <a:rPr sz="1600" spc="21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16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65" dirty="0">
                <a:solidFill>
                  <a:srgbClr val="3C3C3C"/>
                </a:solidFill>
                <a:latin typeface="Trebuchet MS"/>
                <a:cs typeface="Trebuchet MS"/>
              </a:rPr>
              <a:t>produsele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70" dirty="0">
                <a:solidFill>
                  <a:srgbClr val="3C3C3C"/>
                </a:solidFill>
                <a:latin typeface="Trebuchet MS"/>
                <a:cs typeface="Trebuchet MS"/>
              </a:rPr>
              <a:t>şi </a:t>
            </a:r>
            <a:r>
              <a:rPr sz="1600" spc="-80" dirty="0">
                <a:solidFill>
                  <a:srgbClr val="3C3C3C"/>
                </a:solidFill>
                <a:latin typeface="Trebuchet MS"/>
                <a:cs typeface="Trebuchet MS"/>
              </a:rPr>
              <a:t>serviciile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65" dirty="0">
                <a:solidFill>
                  <a:srgbClr val="3C3C3C"/>
                </a:solidFill>
                <a:latin typeface="Trebuchet MS"/>
                <a:cs typeface="Trebuchet MS"/>
              </a:rPr>
              <a:t>sunt</a:t>
            </a:r>
            <a:r>
              <a:rPr sz="16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80" dirty="0">
                <a:solidFill>
                  <a:srgbClr val="3C3C3C"/>
                </a:solidFill>
                <a:latin typeface="Trebuchet MS"/>
                <a:cs typeface="Trebuchet MS"/>
              </a:rPr>
              <a:t>disponibile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80" dirty="0">
                <a:solidFill>
                  <a:srgbClr val="3C3C3C"/>
                </a:solidFill>
                <a:latin typeface="Trebuchet MS"/>
                <a:cs typeface="Trebuchet MS"/>
              </a:rPr>
              <a:t>unui</a:t>
            </a:r>
            <a:endParaRPr sz="1600">
              <a:latin typeface="Trebuchet MS"/>
              <a:cs typeface="Trebuchet MS"/>
            </a:endParaRPr>
          </a:p>
          <a:p>
            <a:pPr marL="12700">
              <a:lnSpc>
                <a:spcPts val="1730"/>
              </a:lnSpc>
            </a:pPr>
            <a:r>
              <a:rPr sz="1600" spc="-6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600" spc="-20" dirty="0">
                <a:solidFill>
                  <a:srgbClr val="3C3C3C"/>
                </a:solidFill>
                <a:latin typeface="Trebuchet MS"/>
                <a:cs typeface="Trebuchet MS"/>
              </a:rPr>
              <a:t>ou</a:t>
            </a:r>
            <a:r>
              <a:rPr sz="16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14" dirty="0">
                <a:solidFill>
                  <a:srgbClr val="3C3C3C"/>
                </a:solidFill>
                <a:latin typeface="Trebuchet MS"/>
                <a:cs typeface="Trebuchet MS"/>
              </a:rPr>
              <a:t>g</a:t>
            </a:r>
            <a:r>
              <a:rPr sz="1600" spc="2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600" spc="-65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600" spc="-90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6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80" dirty="0">
                <a:solidFill>
                  <a:srgbClr val="3C3C3C"/>
                </a:solidFill>
                <a:latin typeface="Trebuchet MS"/>
                <a:cs typeface="Trebuchet MS"/>
              </a:rPr>
              <a:t>d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6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1600" spc="-114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600" spc="-10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600" spc="-9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600" spc="-8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600" spc="-110" dirty="0">
                <a:solidFill>
                  <a:srgbClr val="3C3C3C"/>
                </a:solidFill>
                <a:latin typeface="Trebuchet MS"/>
                <a:cs typeface="Trebuchet MS"/>
              </a:rPr>
              <a:t>ţ</a:t>
            </a:r>
            <a:r>
              <a:rPr sz="1600" spc="-10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endParaRPr sz="1600">
              <a:latin typeface="Trebuchet MS"/>
              <a:cs typeface="Trebuchet MS"/>
            </a:endParaRPr>
          </a:p>
          <a:p>
            <a:pPr marL="12700" marR="5080">
              <a:lnSpc>
                <a:spcPts val="1540"/>
              </a:lnSpc>
              <a:spcBef>
                <a:spcPts val="969"/>
              </a:spcBef>
            </a:pPr>
            <a:r>
              <a:rPr sz="1600" b="1" spc="-10" dirty="0">
                <a:solidFill>
                  <a:srgbClr val="006FC0"/>
                </a:solidFill>
                <a:latin typeface="Trebuchet MS"/>
                <a:cs typeface="Trebuchet MS"/>
              </a:rPr>
              <a:t>Avantaj/Utilizabilitate</a:t>
            </a:r>
            <a:r>
              <a:rPr sz="1600" b="1" spc="-45" dirty="0">
                <a:solidFill>
                  <a:srgbClr val="006FC0"/>
                </a:solidFill>
                <a:latin typeface="Trebuchet MS"/>
                <a:cs typeface="Trebuchet MS"/>
              </a:rPr>
              <a:t> </a:t>
            </a:r>
            <a:r>
              <a:rPr sz="1600" spc="21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16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70" dirty="0">
                <a:solidFill>
                  <a:srgbClr val="3C3C3C"/>
                </a:solidFill>
                <a:latin typeface="Trebuchet MS"/>
                <a:cs typeface="Trebuchet MS"/>
              </a:rPr>
              <a:t>lucrurile</a:t>
            </a:r>
            <a:r>
              <a:rPr sz="1600" spc="-1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65" dirty="0">
                <a:solidFill>
                  <a:srgbClr val="3C3C3C"/>
                </a:solidFill>
                <a:latin typeface="Trebuchet MS"/>
                <a:cs typeface="Trebuchet MS"/>
              </a:rPr>
              <a:t>sunt</a:t>
            </a:r>
            <a:r>
              <a:rPr sz="16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14" dirty="0">
                <a:solidFill>
                  <a:srgbClr val="3C3C3C"/>
                </a:solidFill>
                <a:latin typeface="Trebuchet MS"/>
                <a:cs typeface="Trebuchet MS"/>
              </a:rPr>
              <a:t>mai</a:t>
            </a:r>
            <a:r>
              <a:rPr sz="16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15" dirty="0">
                <a:solidFill>
                  <a:srgbClr val="3C3C3C"/>
                </a:solidFill>
                <a:latin typeface="Trebuchet MS"/>
                <a:cs typeface="Trebuchet MS"/>
              </a:rPr>
              <a:t>uşor</a:t>
            </a:r>
            <a:r>
              <a:rPr sz="16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9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6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65" dirty="0">
                <a:solidFill>
                  <a:srgbClr val="3C3C3C"/>
                </a:solidFill>
                <a:latin typeface="Trebuchet MS"/>
                <a:cs typeface="Trebuchet MS"/>
              </a:rPr>
              <a:t>utilizat– </a:t>
            </a:r>
            <a:r>
              <a:rPr sz="1600" spc="-4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80" dirty="0">
                <a:solidFill>
                  <a:srgbClr val="3C3C3C"/>
                </a:solidFill>
                <a:latin typeface="Trebuchet MS"/>
                <a:cs typeface="Trebuchet MS"/>
              </a:rPr>
              <a:t>Netflix,</a:t>
            </a:r>
            <a:r>
              <a:rPr sz="1600" spc="-2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600" spc="-75" dirty="0">
                <a:solidFill>
                  <a:srgbClr val="3C3C3C"/>
                </a:solidFill>
                <a:latin typeface="Trebuchet MS"/>
                <a:cs typeface="Trebuchet MS"/>
              </a:rPr>
              <a:t>iTunes,Amazon</a:t>
            </a:r>
            <a:endParaRPr sz="16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96848" y="2613405"/>
            <a:ext cx="4418965" cy="683895"/>
          </a:xfrm>
          <a:prstGeom prst="rect">
            <a:avLst/>
          </a:prstGeom>
        </p:spPr>
        <p:txBody>
          <a:bodyPr vert="horz" wrap="square" lIns="0" tIns="83820" rIns="0" bIns="0" rtlCol="0">
            <a:spAutoFit/>
          </a:bodyPr>
          <a:lstStyle/>
          <a:p>
            <a:pPr marL="18415" marR="5080" indent="-6350">
              <a:lnSpc>
                <a:spcPts val="2300"/>
              </a:lnSpc>
              <a:spcBef>
                <a:spcPts val="660"/>
              </a:spcBef>
            </a:pPr>
            <a:r>
              <a:rPr sz="2400" spc="25" dirty="0">
                <a:solidFill>
                  <a:srgbClr val="1A315F"/>
                </a:solidFill>
                <a:latin typeface="Trebuchet MS"/>
                <a:cs typeface="Trebuchet MS"/>
              </a:rPr>
              <a:t>V</a:t>
            </a:r>
            <a:r>
              <a:rPr sz="2400" spc="-135" dirty="0">
                <a:solidFill>
                  <a:srgbClr val="1A315F"/>
                </a:solidFill>
                <a:latin typeface="Trebuchet MS"/>
                <a:cs typeface="Trebuchet MS"/>
              </a:rPr>
              <a:t>in</a:t>
            </a:r>
            <a:r>
              <a:rPr sz="2400" spc="-170" dirty="0">
                <a:solidFill>
                  <a:srgbClr val="1A315F"/>
                </a:solidFill>
                <a:latin typeface="Trebuchet MS"/>
                <a:cs typeface="Trebuchet MS"/>
              </a:rPr>
              <a:t>e</a:t>
            </a:r>
            <a:r>
              <a:rPr sz="2400" spc="-5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2400" spc="-65" dirty="0">
                <a:solidFill>
                  <a:srgbClr val="1A315F"/>
                </a:solidFill>
                <a:latin typeface="Trebuchet MS"/>
                <a:cs typeface="Trebuchet MS"/>
              </a:rPr>
              <a:t>s</a:t>
            </a:r>
            <a:r>
              <a:rPr sz="2400" spc="-240" dirty="0">
                <a:solidFill>
                  <a:srgbClr val="1A315F"/>
                </a:solidFill>
                <a:latin typeface="Trebuchet MS"/>
                <a:cs typeface="Trebuchet MS"/>
              </a:rPr>
              <a:t>ă</a:t>
            </a:r>
            <a:r>
              <a:rPr sz="2400" spc="-5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2400" spc="-65" dirty="0">
                <a:solidFill>
                  <a:srgbClr val="1A315F"/>
                </a:solidFill>
                <a:latin typeface="Trebuchet MS"/>
                <a:cs typeface="Trebuchet MS"/>
              </a:rPr>
              <a:t>s</a:t>
            </a:r>
            <a:r>
              <a:rPr sz="2400" spc="-110" dirty="0">
                <a:solidFill>
                  <a:srgbClr val="1A315F"/>
                </a:solidFill>
                <a:latin typeface="Trebuchet MS"/>
                <a:cs typeface="Trebuchet MS"/>
              </a:rPr>
              <a:t>olu</a:t>
            </a:r>
            <a:r>
              <a:rPr sz="2400" spc="-105" dirty="0">
                <a:solidFill>
                  <a:srgbClr val="1A315F"/>
                </a:solidFill>
                <a:latin typeface="Trebuchet MS"/>
                <a:cs typeface="Trebuchet MS"/>
              </a:rPr>
              <a:t>ţ</a:t>
            </a:r>
            <a:r>
              <a:rPr sz="2400" spc="-114" dirty="0">
                <a:solidFill>
                  <a:srgbClr val="1A315F"/>
                </a:solidFill>
                <a:latin typeface="Trebuchet MS"/>
                <a:cs typeface="Trebuchet MS"/>
              </a:rPr>
              <a:t>ione</a:t>
            </a:r>
            <a:r>
              <a:rPr sz="2400" spc="-110" dirty="0">
                <a:solidFill>
                  <a:srgbClr val="1A315F"/>
                </a:solidFill>
                <a:latin typeface="Trebuchet MS"/>
                <a:cs typeface="Trebuchet MS"/>
              </a:rPr>
              <a:t>z</a:t>
            </a:r>
            <a:r>
              <a:rPr sz="2400" spc="-160" dirty="0">
                <a:solidFill>
                  <a:srgbClr val="1A315F"/>
                </a:solidFill>
                <a:latin typeface="Trebuchet MS"/>
                <a:cs typeface="Trebuchet MS"/>
              </a:rPr>
              <a:t>e</a:t>
            </a:r>
            <a:r>
              <a:rPr sz="2400" spc="-5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2400" spc="35" dirty="0">
                <a:solidFill>
                  <a:srgbClr val="1A315F"/>
                </a:solidFill>
                <a:latin typeface="Trebuchet MS"/>
                <a:cs typeface="Trebuchet MS"/>
              </a:rPr>
              <a:t>o</a:t>
            </a:r>
            <a:r>
              <a:rPr sz="2400" spc="-5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2400" spc="-75" dirty="0">
                <a:solidFill>
                  <a:srgbClr val="1A315F"/>
                </a:solidFill>
                <a:latin typeface="Trebuchet MS"/>
                <a:cs typeface="Trebuchet MS"/>
              </a:rPr>
              <a:t>p</a:t>
            </a:r>
            <a:r>
              <a:rPr sz="2400" spc="-114" dirty="0">
                <a:solidFill>
                  <a:srgbClr val="1A315F"/>
                </a:solidFill>
                <a:latin typeface="Trebuchet MS"/>
                <a:cs typeface="Trebuchet MS"/>
              </a:rPr>
              <a:t>r</a:t>
            </a:r>
            <a:r>
              <a:rPr sz="2400" spc="-140" dirty="0">
                <a:solidFill>
                  <a:srgbClr val="1A315F"/>
                </a:solidFill>
                <a:latin typeface="Trebuchet MS"/>
                <a:cs typeface="Trebuchet MS"/>
              </a:rPr>
              <a:t>oblemă</a:t>
            </a:r>
            <a:r>
              <a:rPr sz="2400" spc="-7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2400" spc="-65" dirty="0">
                <a:solidFill>
                  <a:srgbClr val="1A315F"/>
                </a:solidFill>
                <a:latin typeface="Trebuchet MS"/>
                <a:cs typeface="Trebuchet MS"/>
              </a:rPr>
              <a:t>s</a:t>
            </a:r>
            <a:r>
              <a:rPr sz="2400" spc="-140" dirty="0">
                <a:solidFill>
                  <a:srgbClr val="1A315F"/>
                </a:solidFill>
                <a:latin typeface="Trebuchet MS"/>
                <a:cs typeface="Trebuchet MS"/>
              </a:rPr>
              <a:t>au  </a:t>
            </a:r>
            <a:r>
              <a:rPr sz="2400" spc="-150" dirty="0">
                <a:solidFill>
                  <a:srgbClr val="1A315F"/>
                </a:solidFill>
                <a:latin typeface="Trebuchet MS"/>
                <a:cs typeface="Trebuchet MS"/>
              </a:rPr>
              <a:t>să</a:t>
            </a:r>
            <a:r>
              <a:rPr sz="2400" spc="-5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2400" spc="-175" dirty="0">
                <a:solidFill>
                  <a:srgbClr val="1A315F"/>
                </a:solidFill>
                <a:latin typeface="Trebuchet MS"/>
                <a:cs typeface="Trebuchet MS"/>
              </a:rPr>
              <a:t>satisfacă</a:t>
            </a:r>
            <a:r>
              <a:rPr sz="2400" spc="-5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2400" spc="35" dirty="0">
                <a:solidFill>
                  <a:srgbClr val="1A315F"/>
                </a:solidFill>
                <a:latin typeface="Trebuchet MS"/>
                <a:cs typeface="Trebuchet MS"/>
              </a:rPr>
              <a:t>o</a:t>
            </a:r>
            <a:r>
              <a:rPr sz="2400" spc="-7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2400" spc="-155" dirty="0">
                <a:solidFill>
                  <a:srgbClr val="1A315F"/>
                </a:solidFill>
                <a:latin typeface="Trebuchet MS"/>
                <a:cs typeface="Trebuchet MS"/>
              </a:rPr>
              <a:t>necesitate</a:t>
            </a:r>
            <a:r>
              <a:rPr sz="2400" spc="-6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2400" spc="-240" dirty="0">
                <a:solidFill>
                  <a:srgbClr val="1A315F"/>
                </a:solidFill>
                <a:latin typeface="Trebuchet MS"/>
                <a:cs typeface="Trebuchet MS"/>
              </a:rPr>
              <a:t>a</a:t>
            </a:r>
            <a:r>
              <a:rPr sz="2400" spc="-4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2400" spc="-170" dirty="0">
                <a:solidFill>
                  <a:srgbClr val="1A315F"/>
                </a:solidFill>
                <a:latin typeface="Trebuchet MS"/>
                <a:cs typeface="Trebuchet MS"/>
              </a:rPr>
              <a:t>clientului.</a:t>
            </a:r>
            <a:endParaRPr sz="2400">
              <a:latin typeface="Trebuchet MS"/>
              <a:cs typeface="Trebuchet MS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3672" y="259079"/>
            <a:ext cx="1438655" cy="1438656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66086" y="767587"/>
            <a:ext cx="996315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00" spc="114" dirty="0">
                <a:solidFill>
                  <a:srgbClr val="2E5AAC"/>
                </a:solidFill>
              </a:rPr>
              <a:t>CANALE</a:t>
            </a:r>
            <a:endParaRPr sz="2000"/>
          </a:p>
        </p:txBody>
      </p:sp>
      <p:sp>
        <p:nvSpPr>
          <p:cNvPr id="3" name="object 3"/>
          <p:cNvSpPr txBox="1"/>
          <p:nvPr/>
        </p:nvSpPr>
        <p:spPr>
          <a:xfrm>
            <a:off x="5931789" y="966596"/>
            <a:ext cx="5371465" cy="32943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20" dirty="0">
                <a:solidFill>
                  <a:srgbClr val="1A315F"/>
                </a:solidFill>
                <a:latin typeface="Trebuchet MS"/>
                <a:cs typeface="Trebuchet MS"/>
              </a:rPr>
              <a:t>Informare</a:t>
            </a:r>
            <a:r>
              <a:rPr sz="1800" b="1" spc="-6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spc="235" dirty="0">
                <a:solidFill>
                  <a:srgbClr val="7E7E7E"/>
                </a:solidFill>
                <a:latin typeface="Trebuchet MS"/>
                <a:cs typeface="Trebuchet MS"/>
              </a:rPr>
              <a:t>–</a:t>
            </a:r>
            <a:r>
              <a:rPr sz="18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7E7E7E"/>
                </a:solidFill>
                <a:latin typeface="Trebuchet MS"/>
                <a:cs typeface="Trebuchet MS"/>
              </a:rPr>
              <a:t>clientul</a:t>
            </a:r>
            <a:r>
              <a:rPr sz="1800" spc="-3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7E7E7E"/>
                </a:solidFill>
                <a:latin typeface="Trebuchet MS"/>
                <a:cs typeface="Trebuchet MS"/>
              </a:rPr>
              <a:t>aude</a:t>
            </a:r>
            <a:r>
              <a:rPr sz="1800" spc="-6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7E7E7E"/>
                </a:solidFill>
                <a:latin typeface="Trebuchet MS"/>
                <a:cs typeface="Trebuchet MS"/>
              </a:rPr>
              <a:t>despre</a:t>
            </a:r>
            <a:r>
              <a:rPr sz="18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7E7E7E"/>
                </a:solidFill>
                <a:latin typeface="Trebuchet MS"/>
                <a:cs typeface="Trebuchet MS"/>
              </a:rPr>
              <a:t>produsele</a:t>
            </a:r>
            <a:r>
              <a:rPr sz="1800" spc="-6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7E7E7E"/>
                </a:solidFill>
                <a:latin typeface="Trebuchet MS"/>
                <a:cs typeface="Trebuchet MS"/>
              </a:rPr>
              <a:t>şi</a:t>
            </a:r>
            <a:r>
              <a:rPr sz="1800" spc="-5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7E7E7E"/>
                </a:solidFill>
                <a:latin typeface="Trebuchet MS"/>
                <a:cs typeface="Trebuchet MS"/>
              </a:rPr>
              <a:t>serviciile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1800" spc="-40" dirty="0">
                <a:solidFill>
                  <a:srgbClr val="7E7E7E"/>
                </a:solidFill>
                <a:latin typeface="Trebuchet MS"/>
                <a:cs typeface="Trebuchet MS"/>
              </a:rPr>
              <a:t>c</a:t>
            </a:r>
            <a:r>
              <a:rPr sz="1800" spc="-50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800" spc="-125" dirty="0">
                <a:solidFill>
                  <a:srgbClr val="7E7E7E"/>
                </a:solidFill>
                <a:latin typeface="Trebuchet MS"/>
                <a:cs typeface="Trebuchet MS"/>
              </a:rPr>
              <a:t>m</a:t>
            </a:r>
            <a:r>
              <a:rPr sz="1800" spc="-75" dirty="0">
                <a:solidFill>
                  <a:srgbClr val="7E7E7E"/>
                </a:solidFill>
                <a:latin typeface="Trebuchet MS"/>
                <a:cs typeface="Trebuchet MS"/>
              </a:rPr>
              <a:t>p</a:t>
            </a:r>
            <a:r>
              <a:rPr sz="1800" spc="-130" dirty="0">
                <a:solidFill>
                  <a:srgbClr val="7E7E7E"/>
                </a:solidFill>
                <a:latin typeface="Trebuchet MS"/>
                <a:cs typeface="Trebuchet MS"/>
              </a:rPr>
              <a:t>an</a:t>
            </a:r>
            <a:r>
              <a:rPr sz="1800" spc="-135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800" spc="-120" dirty="0">
                <a:solidFill>
                  <a:srgbClr val="7E7E7E"/>
                </a:solidFill>
                <a:latin typeface="Trebuchet MS"/>
                <a:cs typeface="Trebuchet MS"/>
              </a:rPr>
              <a:t>ei</a:t>
            </a:r>
            <a:r>
              <a:rPr sz="18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7E7E7E"/>
                </a:solidFill>
                <a:latin typeface="Trebuchet MS"/>
                <a:cs typeface="Trebuchet MS"/>
              </a:rPr>
              <a:t>dvs.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35"/>
              </a:spcBef>
            </a:pPr>
            <a:r>
              <a:rPr sz="1800" b="1" spc="120" dirty="0">
                <a:solidFill>
                  <a:srgbClr val="1A315F"/>
                </a:solidFill>
                <a:latin typeface="Trebuchet MS"/>
                <a:cs typeface="Trebuchet MS"/>
              </a:rPr>
              <a:t>E</a:t>
            </a:r>
            <a:r>
              <a:rPr sz="1800" b="1" spc="-40" dirty="0">
                <a:solidFill>
                  <a:srgbClr val="1A315F"/>
                </a:solidFill>
                <a:latin typeface="Trebuchet MS"/>
                <a:cs typeface="Trebuchet MS"/>
              </a:rPr>
              <a:t>v</a:t>
            </a:r>
            <a:r>
              <a:rPr sz="1800" b="1" spc="-20" dirty="0">
                <a:solidFill>
                  <a:srgbClr val="1A315F"/>
                </a:solidFill>
                <a:latin typeface="Trebuchet MS"/>
                <a:cs typeface="Trebuchet MS"/>
              </a:rPr>
              <a:t>alu</a:t>
            </a:r>
            <a:r>
              <a:rPr sz="1800" b="1" spc="-15" dirty="0">
                <a:solidFill>
                  <a:srgbClr val="1A315F"/>
                </a:solidFill>
                <a:latin typeface="Trebuchet MS"/>
                <a:cs typeface="Trebuchet MS"/>
              </a:rPr>
              <a:t>a</a:t>
            </a:r>
            <a:r>
              <a:rPr sz="1800" b="1" spc="-45" dirty="0">
                <a:solidFill>
                  <a:srgbClr val="1A315F"/>
                </a:solidFill>
                <a:latin typeface="Trebuchet MS"/>
                <a:cs typeface="Trebuchet MS"/>
              </a:rPr>
              <a:t>r</a:t>
            </a:r>
            <a:r>
              <a:rPr sz="1800" b="1" spc="-5" dirty="0">
                <a:solidFill>
                  <a:srgbClr val="1A315F"/>
                </a:solidFill>
                <a:latin typeface="Trebuchet MS"/>
                <a:cs typeface="Trebuchet MS"/>
              </a:rPr>
              <a:t>e</a:t>
            </a:r>
            <a:r>
              <a:rPr sz="1800" b="1" spc="-7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spc="235" dirty="0">
                <a:solidFill>
                  <a:srgbClr val="7E7E7E"/>
                </a:solidFill>
                <a:latin typeface="Trebuchet MS"/>
                <a:cs typeface="Trebuchet MS"/>
              </a:rPr>
              <a:t>–</a:t>
            </a:r>
            <a:r>
              <a:rPr sz="18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50" dirty="0">
                <a:solidFill>
                  <a:srgbClr val="7E7E7E"/>
                </a:solidFill>
                <a:latin typeface="Trebuchet MS"/>
                <a:cs typeface="Trebuchet MS"/>
              </a:rPr>
              <a:t>c</a:t>
            </a:r>
            <a:r>
              <a:rPr sz="1800" spc="-100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800" spc="-135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800" spc="-95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800" spc="-85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800" spc="-140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800" spc="-3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7E7E7E"/>
                </a:solidFill>
                <a:latin typeface="Trebuchet MS"/>
                <a:cs typeface="Trebuchet MS"/>
              </a:rPr>
              <a:t>este</a:t>
            </a:r>
            <a:r>
              <a:rPr sz="1800" spc="-6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40" dirty="0">
                <a:solidFill>
                  <a:srgbClr val="7E7E7E"/>
                </a:solidFill>
                <a:latin typeface="Trebuchet MS"/>
                <a:cs typeface="Trebuchet MS"/>
              </a:rPr>
              <a:t>c</a:t>
            </a:r>
            <a:r>
              <a:rPr sz="1800" spc="-17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800" spc="-95" dirty="0">
                <a:solidFill>
                  <a:srgbClr val="7E7E7E"/>
                </a:solidFill>
                <a:latin typeface="Trebuchet MS"/>
                <a:cs typeface="Trebuchet MS"/>
              </a:rPr>
              <a:t>p</a:t>
            </a:r>
            <a:r>
              <a:rPr sz="1800" spc="-140" dirty="0">
                <a:solidFill>
                  <a:srgbClr val="7E7E7E"/>
                </a:solidFill>
                <a:latin typeface="Trebuchet MS"/>
                <a:cs typeface="Trebuchet MS"/>
              </a:rPr>
              <a:t>ab</a:t>
            </a:r>
            <a:r>
              <a:rPr sz="1800" spc="-135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800" spc="-140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8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35" dirty="0">
                <a:solidFill>
                  <a:srgbClr val="7E7E7E"/>
                </a:solidFill>
                <a:latin typeface="Trebuchet MS"/>
                <a:cs typeface="Trebuchet MS"/>
              </a:rPr>
              <a:t>s</a:t>
            </a:r>
            <a:r>
              <a:rPr sz="1800" spc="-180" dirty="0">
                <a:solidFill>
                  <a:srgbClr val="7E7E7E"/>
                </a:solidFill>
                <a:latin typeface="Trebuchet MS"/>
                <a:cs typeface="Trebuchet MS"/>
              </a:rPr>
              <a:t>ă</a:t>
            </a:r>
            <a:r>
              <a:rPr sz="1800" spc="-6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4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800" spc="-160" dirty="0">
                <a:solidFill>
                  <a:srgbClr val="7E7E7E"/>
                </a:solidFill>
                <a:latin typeface="Trebuchet MS"/>
                <a:cs typeface="Trebuchet MS"/>
              </a:rPr>
              <a:t>va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800" spc="-75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800" spc="-114" dirty="0">
                <a:solidFill>
                  <a:srgbClr val="7E7E7E"/>
                </a:solidFill>
                <a:latin typeface="Trebuchet MS"/>
                <a:cs typeface="Trebuchet MS"/>
              </a:rPr>
              <a:t>eze</a:t>
            </a:r>
            <a:r>
              <a:rPr sz="1800" spc="-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7E7E7E"/>
                </a:solidFill>
                <a:latin typeface="Trebuchet MS"/>
                <a:cs typeface="Trebuchet MS"/>
              </a:rPr>
              <a:t>P</a:t>
            </a:r>
            <a:r>
              <a:rPr sz="1800" spc="-35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800" spc="15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800" spc="-95" dirty="0">
                <a:solidFill>
                  <a:srgbClr val="7E7E7E"/>
                </a:solidFill>
                <a:latin typeface="Trebuchet MS"/>
                <a:cs typeface="Trebuchet MS"/>
              </a:rPr>
              <a:t>p</a:t>
            </a:r>
            <a:r>
              <a:rPr sz="1800" spc="-75" dirty="0">
                <a:solidFill>
                  <a:srgbClr val="7E7E7E"/>
                </a:solidFill>
                <a:latin typeface="Trebuchet MS"/>
                <a:cs typeface="Trebuchet MS"/>
              </a:rPr>
              <a:t>un</a:t>
            </a:r>
            <a:r>
              <a:rPr sz="1800" spc="-6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800" spc="-85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800" spc="-150" dirty="0">
                <a:solidFill>
                  <a:srgbClr val="7E7E7E"/>
                </a:solidFill>
                <a:latin typeface="Trebuchet MS"/>
                <a:cs typeface="Trebuchet MS"/>
              </a:rPr>
              <a:t>ea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1800" spc="-110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r>
              <a:rPr sz="1800" spc="-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valoare</a:t>
            </a:r>
            <a:r>
              <a:rPr sz="1800" spc="-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8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8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companiei</a:t>
            </a:r>
            <a:r>
              <a:rPr sz="1800" spc="-7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7E7E7E"/>
                </a:solidFill>
                <a:latin typeface="Trebuchet MS"/>
                <a:cs typeface="Trebuchet MS"/>
              </a:rPr>
              <a:t>şi</a:t>
            </a:r>
            <a:r>
              <a:rPr sz="1800" spc="-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7E7E7E"/>
                </a:solidFill>
                <a:latin typeface="Trebuchet MS"/>
                <a:cs typeface="Trebuchet MS"/>
              </a:rPr>
              <a:t>să</a:t>
            </a:r>
            <a:r>
              <a:rPr sz="1800" spc="-3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55" dirty="0">
                <a:solidFill>
                  <a:srgbClr val="7E7E7E"/>
                </a:solidFill>
                <a:latin typeface="Trebuchet MS"/>
                <a:cs typeface="Trebuchet MS"/>
              </a:rPr>
              <a:t>ia</a:t>
            </a:r>
            <a:r>
              <a:rPr sz="18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25" dirty="0">
                <a:solidFill>
                  <a:srgbClr val="7E7E7E"/>
                </a:solidFill>
                <a:latin typeface="Trebuchet MS"/>
                <a:cs typeface="Trebuchet MS"/>
              </a:rPr>
              <a:t>decizia</a:t>
            </a:r>
            <a:r>
              <a:rPr sz="1800" spc="-2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r>
              <a:rPr sz="1800" spc="-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8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800" spc="-6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cumpăra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35"/>
              </a:spcBef>
            </a:pPr>
            <a:r>
              <a:rPr sz="1800" b="1" spc="5" dirty="0">
                <a:solidFill>
                  <a:srgbClr val="1A315F"/>
                </a:solidFill>
                <a:latin typeface="Trebuchet MS"/>
                <a:cs typeface="Trebuchet MS"/>
              </a:rPr>
              <a:t>Achiziţia</a:t>
            </a:r>
            <a:r>
              <a:rPr sz="1800" b="1" spc="-5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spc="235" dirty="0">
                <a:solidFill>
                  <a:srgbClr val="7E7E7E"/>
                </a:solidFill>
                <a:latin typeface="Trebuchet MS"/>
                <a:cs typeface="Trebuchet MS"/>
              </a:rPr>
              <a:t>–</a:t>
            </a:r>
            <a:r>
              <a:rPr sz="1800" spc="-2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7E7E7E"/>
                </a:solidFill>
                <a:latin typeface="Trebuchet MS"/>
                <a:cs typeface="Trebuchet MS"/>
              </a:rPr>
              <a:t>clientul</a:t>
            </a:r>
            <a:r>
              <a:rPr sz="1800" spc="-5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7E7E7E"/>
                </a:solidFill>
                <a:latin typeface="Trebuchet MS"/>
                <a:cs typeface="Trebuchet MS"/>
              </a:rPr>
              <a:t>poate</a:t>
            </a:r>
            <a:r>
              <a:rPr sz="18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7E7E7E"/>
                </a:solidFill>
                <a:latin typeface="Trebuchet MS"/>
                <a:cs typeface="Trebuchet MS"/>
              </a:rPr>
              <a:t>achiziţiona</a:t>
            </a:r>
            <a:r>
              <a:rPr sz="1800" spc="-2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7E7E7E"/>
                </a:solidFill>
                <a:latin typeface="Trebuchet MS"/>
                <a:cs typeface="Trebuchet MS"/>
              </a:rPr>
              <a:t>anumite</a:t>
            </a:r>
            <a:r>
              <a:rPr sz="18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7E7E7E"/>
                </a:solidFill>
                <a:latin typeface="Trebuchet MS"/>
                <a:cs typeface="Trebuchet MS"/>
              </a:rPr>
              <a:t>bunuri</a:t>
            </a:r>
            <a:r>
              <a:rPr sz="1800" spc="-7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7E7E7E"/>
                </a:solidFill>
                <a:latin typeface="Trebuchet MS"/>
                <a:cs typeface="Trebuchet MS"/>
              </a:rPr>
              <a:t>sau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1800" spc="-85" dirty="0">
                <a:solidFill>
                  <a:srgbClr val="7E7E7E"/>
                </a:solidFill>
                <a:latin typeface="Trebuchet MS"/>
                <a:cs typeface="Trebuchet MS"/>
              </a:rPr>
              <a:t>servicii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30"/>
              </a:spcBef>
            </a:pPr>
            <a:r>
              <a:rPr sz="1800" b="1" spc="-5" dirty="0">
                <a:solidFill>
                  <a:srgbClr val="1A315F"/>
                </a:solidFill>
                <a:latin typeface="Trebuchet MS"/>
                <a:cs typeface="Trebuchet MS"/>
              </a:rPr>
              <a:t>Livrarea</a:t>
            </a:r>
            <a:r>
              <a:rPr sz="1800" b="1" spc="-3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spc="235" dirty="0">
                <a:solidFill>
                  <a:srgbClr val="7E7E7E"/>
                </a:solidFill>
                <a:latin typeface="Trebuchet MS"/>
                <a:cs typeface="Trebuchet MS"/>
              </a:rPr>
              <a:t>–</a:t>
            </a:r>
            <a:r>
              <a:rPr sz="1800" spc="-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7E7E7E"/>
                </a:solidFill>
                <a:latin typeface="Trebuchet MS"/>
                <a:cs typeface="Trebuchet MS"/>
              </a:rPr>
              <a:t>Propunerea</a:t>
            </a:r>
            <a:r>
              <a:rPr sz="1800" spc="-6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r>
              <a:rPr sz="18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valoare</a:t>
            </a:r>
            <a:r>
              <a:rPr sz="1800" spc="-3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7E7E7E"/>
                </a:solidFill>
                <a:latin typeface="Trebuchet MS"/>
                <a:cs typeface="Trebuchet MS"/>
              </a:rPr>
              <a:t>îi</a:t>
            </a:r>
            <a:r>
              <a:rPr sz="180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7E7E7E"/>
                </a:solidFill>
                <a:latin typeface="Trebuchet MS"/>
                <a:cs typeface="Trebuchet MS"/>
              </a:rPr>
              <a:t>este</a:t>
            </a:r>
            <a:r>
              <a:rPr sz="1800" spc="-6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7E7E7E"/>
                </a:solidFill>
                <a:latin typeface="Trebuchet MS"/>
                <a:cs typeface="Trebuchet MS"/>
              </a:rPr>
              <a:t>livrată</a:t>
            </a:r>
            <a:r>
              <a:rPr sz="18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7E7E7E"/>
                </a:solidFill>
                <a:latin typeface="Trebuchet MS"/>
                <a:cs typeface="Trebuchet MS"/>
              </a:rPr>
              <a:t>clientului</a:t>
            </a:r>
            <a:endParaRPr sz="1800">
              <a:latin typeface="Trebuchet MS"/>
              <a:cs typeface="Trebuchet MS"/>
            </a:endParaRPr>
          </a:p>
          <a:p>
            <a:pPr marL="12700" marR="125730" algn="just">
              <a:lnSpc>
                <a:spcPct val="100000"/>
              </a:lnSpc>
              <a:spcBef>
                <a:spcPts val="1035"/>
              </a:spcBef>
            </a:pPr>
            <a:r>
              <a:rPr sz="1800" b="1" spc="-15" dirty="0">
                <a:solidFill>
                  <a:srgbClr val="1A315F"/>
                </a:solidFill>
                <a:latin typeface="Trebuchet MS"/>
                <a:cs typeface="Trebuchet MS"/>
              </a:rPr>
              <a:t>Post-vânzare </a:t>
            </a:r>
            <a:r>
              <a:rPr sz="1800" spc="240" dirty="0">
                <a:solidFill>
                  <a:srgbClr val="7E7E7E"/>
                </a:solidFill>
                <a:latin typeface="Trebuchet MS"/>
                <a:cs typeface="Trebuchet MS"/>
              </a:rPr>
              <a:t>– </a:t>
            </a:r>
            <a:r>
              <a:rPr sz="1800" spc="-114" dirty="0">
                <a:solidFill>
                  <a:srgbClr val="7E7E7E"/>
                </a:solidFill>
                <a:latin typeface="Trebuchet MS"/>
                <a:cs typeface="Trebuchet MS"/>
              </a:rPr>
              <a:t>clientul </a:t>
            </a:r>
            <a:r>
              <a:rPr sz="1800" spc="-110" dirty="0">
                <a:solidFill>
                  <a:srgbClr val="7E7E7E"/>
                </a:solidFill>
                <a:latin typeface="Trebuchet MS"/>
                <a:cs typeface="Trebuchet MS"/>
              </a:rPr>
              <a:t>are acces </a:t>
            </a:r>
            <a:r>
              <a:rPr sz="1800" spc="-165" dirty="0">
                <a:solidFill>
                  <a:srgbClr val="7E7E7E"/>
                </a:solidFill>
                <a:latin typeface="Trebuchet MS"/>
                <a:cs typeface="Trebuchet MS"/>
              </a:rPr>
              <a:t>la </a:t>
            </a:r>
            <a:r>
              <a:rPr sz="1800" spc="-40" dirty="0">
                <a:solidFill>
                  <a:srgbClr val="7E7E7E"/>
                </a:solidFill>
                <a:latin typeface="Trebuchet MS"/>
                <a:cs typeface="Trebuchet MS"/>
              </a:rPr>
              <a:t>suport </a:t>
            </a:r>
            <a:r>
              <a:rPr sz="1800" spc="-80" dirty="0">
                <a:solidFill>
                  <a:srgbClr val="7E7E7E"/>
                </a:solidFill>
                <a:latin typeface="Trebuchet MS"/>
                <a:cs typeface="Trebuchet MS"/>
              </a:rPr>
              <a:t>şi </a:t>
            </a:r>
            <a:r>
              <a:rPr sz="1800" spc="-110" dirty="0">
                <a:solidFill>
                  <a:srgbClr val="7E7E7E"/>
                </a:solidFill>
                <a:latin typeface="Trebuchet MS"/>
                <a:cs typeface="Trebuchet MS"/>
              </a:rPr>
              <a:t>informaţii </a:t>
            </a:r>
            <a:r>
              <a:rPr sz="1800" spc="-53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7E7E7E"/>
                </a:solidFill>
                <a:latin typeface="Trebuchet MS"/>
                <a:cs typeface="Trebuchet MS"/>
              </a:rPr>
              <a:t>după </a:t>
            </a:r>
            <a:r>
              <a:rPr sz="1800" spc="-114" dirty="0">
                <a:solidFill>
                  <a:srgbClr val="7E7E7E"/>
                </a:solidFill>
                <a:latin typeface="Trebuchet MS"/>
                <a:cs typeface="Trebuchet MS"/>
              </a:rPr>
              <a:t>ce </a:t>
            </a:r>
            <a:r>
              <a:rPr sz="1800" spc="-125" dirty="0">
                <a:solidFill>
                  <a:srgbClr val="7E7E7E"/>
                </a:solidFill>
                <a:latin typeface="Trebuchet MS"/>
                <a:cs typeface="Trebuchet MS"/>
              </a:rPr>
              <a:t>vânzarea </a:t>
            </a:r>
            <a:r>
              <a:rPr sz="1800" spc="-180" dirty="0">
                <a:solidFill>
                  <a:srgbClr val="7E7E7E"/>
                </a:solidFill>
                <a:latin typeface="Trebuchet MS"/>
                <a:cs typeface="Trebuchet MS"/>
              </a:rPr>
              <a:t>a </a:t>
            </a:r>
            <a:r>
              <a:rPr sz="1800" spc="-135" dirty="0">
                <a:solidFill>
                  <a:srgbClr val="7E7E7E"/>
                </a:solidFill>
                <a:latin typeface="Trebuchet MS"/>
                <a:cs typeface="Trebuchet MS"/>
              </a:rPr>
              <a:t>avut </a:t>
            </a:r>
            <a:r>
              <a:rPr sz="1800" spc="-80" dirty="0">
                <a:solidFill>
                  <a:srgbClr val="7E7E7E"/>
                </a:solidFill>
                <a:latin typeface="Trebuchet MS"/>
                <a:cs typeface="Trebuchet MS"/>
              </a:rPr>
              <a:t>loc </a:t>
            </a:r>
            <a:r>
              <a:rPr sz="1800" spc="-100" dirty="0">
                <a:solidFill>
                  <a:srgbClr val="7E7E7E"/>
                </a:solidFill>
                <a:latin typeface="Trebuchet MS"/>
                <a:cs typeface="Trebuchet MS"/>
              </a:rPr>
              <a:t>iar produsul/serviciul </a:t>
            </a:r>
            <a:r>
              <a:rPr sz="1800" spc="-125" dirty="0">
                <a:solidFill>
                  <a:srgbClr val="7E7E7E"/>
                </a:solidFill>
                <a:latin typeface="Trebuchet MS"/>
                <a:cs typeface="Trebuchet MS"/>
              </a:rPr>
              <a:t>i-a </a:t>
            </a:r>
            <a:r>
              <a:rPr sz="1800" spc="-95" dirty="0">
                <a:solidFill>
                  <a:srgbClr val="7E7E7E"/>
                </a:solidFill>
                <a:latin typeface="Trebuchet MS"/>
                <a:cs typeface="Trebuchet MS"/>
              </a:rPr>
              <a:t>fost </a:t>
            </a:r>
            <a:r>
              <a:rPr sz="1800" spc="-9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7E7E7E"/>
                </a:solidFill>
                <a:latin typeface="Trebuchet MS"/>
                <a:cs typeface="Trebuchet MS"/>
              </a:rPr>
              <a:t>livrat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34034" y="1726438"/>
            <a:ext cx="4405630" cy="3023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9685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Canalele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sunt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punctele</a:t>
            </a:r>
            <a:r>
              <a:rPr sz="1800" spc="-6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de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comunicare</a:t>
            </a:r>
            <a:r>
              <a:rPr sz="1800" spc="-6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cu </a:t>
            </a:r>
            <a:r>
              <a:rPr sz="1800" spc="-484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cli</a:t>
            </a:r>
            <a:r>
              <a:rPr sz="1800" dirty="0">
                <a:latin typeface="Arial MT"/>
                <a:cs typeface="Arial MT"/>
              </a:rPr>
              <a:t>ent</a:t>
            </a:r>
            <a:r>
              <a:rPr sz="1800" spc="5" dirty="0">
                <a:latin typeface="Arial MT"/>
                <a:cs typeface="Arial MT"/>
              </a:rPr>
              <a:t>ul</a:t>
            </a:r>
            <a:r>
              <a:rPr sz="1800" dirty="0">
                <a:latin typeface="Arial MT"/>
                <a:cs typeface="Arial MT"/>
              </a:rPr>
              <a:t>,</a:t>
            </a:r>
            <a:r>
              <a:rPr sz="1800" spc="-70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c</a:t>
            </a:r>
            <a:r>
              <a:rPr sz="1800" dirty="0">
                <a:latin typeface="Arial MT"/>
                <a:cs typeface="Arial MT"/>
              </a:rPr>
              <a:t>are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j</a:t>
            </a:r>
            <a:r>
              <a:rPr sz="1800" dirty="0">
                <a:latin typeface="Arial MT"/>
                <a:cs typeface="Arial MT"/>
              </a:rPr>
              <a:t>oa</a:t>
            </a:r>
            <a:r>
              <a:rPr sz="1800" spc="5" dirty="0">
                <a:latin typeface="Arial MT"/>
                <a:cs typeface="Arial MT"/>
              </a:rPr>
              <a:t>c</a:t>
            </a:r>
            <a:r>
              <a:rPr sz="1800" spc="-800" dirty="0">
                <a:latin typeface="Arial MT"/>
                <a:cs typeface="Arial MT"/>
              </a:rPr>
              <a:t>ă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un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rol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im</a:t>
            </a:r>
            <a:r>
              <a:rPr sz="1800" dirty="0">
                <a:latin typeface="Arial MT"/>
                <a:cs typeface="Arial MT"/>
              </a:rPr>
              <a:t>port</a:t>
            </a:r>
            <a:r>
              <a:rPr sz="1800" spc="5" dirty="0">
                <a:latin typeface="Arial MT"/>
                <a:cs typeface="Arial MT"/>
              </a:rPr>
              <a:t>a</a:t>
            </a:r>
            <a:r>
              <a:rPr sz="1800" dirty="0">
                <a:latin typeface="Arial MT"/>
                <a:cs typeface="Arial MT"/>
              </a:rPr>
              <a:t>nt</a:t>
            </a:r>
            <a:r>
              <a:rPr sz="1800" spc="-7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în  </a:t>
            </a:r>
            <a:r>
              <a:rPr sz="1800" spc="5" dirty="0">
                <a:latin typeface="Arial MT"/>
                <a:cs typeface="Arial MT"/>
              </a:rPr>
              <a:t>e</a:t>
            </a:r>
            <a:r>
              <a:rPr sz="1800" spc="-40" dirty="0">
                <a:latin typeface="Arial MT"/>
                <a:cs typeface="Arial MT"/>
              </a:rPr>
              <a:t>x</a:t>
            </a:r>
            <a:r>
              <a:rPr sz="1800" spc="5" dirty="0">
                <a:latin typeface="Arial MT"/>
                <a:cs typeface="Arial MT"/>
              </a:rPr>
              <a:t>pe</a:t>
            </a:r>
            <a:r>
              <a:rPr sz="1800" dirty="0">
                <a:latin typeface="Arial MT"/>
                <a:cs typeface="Arial MT"/>
              </a:rPr>
              <a:t>r</a:t>
            </a:r>
            <a:r>
              <a:rPr sz="1800" spc="5" dirty="0">
                <a:latin typeface="Arial MT"/>
                <a:cs typeface="Arial MT"/>
              </a:rPr>
              <a:t>ien</a:t>
            </a:r>
            <a:r>
              <a:rPr sz="1800" spc="-650" dirty="0">
                <a:latin typeface="Arial MT"/>
                <a:cs typeface="Arial MT"/>
              </a:rPr>
              <a:t>ţa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10" dirty="0">
                <a:latin typeface="Arial MT"/>
                <a:cs typeface="Arial MT"/>
              </a:rPr>
              <a:t>c</a:t>
            </a:r>
            <a:r>
              <a:rPr sz="1800" spc="5" dirty="0">
                <a:latin typeface="Arial MT"/>
                <a:cs typeface="Arial MT"/>
              </a:rPr>
              <a:t>lien</a:t>
            </a:r>
            <a:r>
              <a:rPr sz="1800" dirty="0">
                <a:latin typeface="Arial MT"/>
                <a:cs typeface="Arial MT"/>
              </a:rPr>
              <a:t>t</a:t>
            </a:r>
            <a:r>
              <a:rPr sz="1800" spc="5" dirty="0">
                <a:latin typeface="Arial MT"/>
                <a:cs typeface="Arial MT"/>
              </a:rPr>
              <a:t>ului</a:t>
            </a:r>
            <a:r>
              <a:rPr sz="1800" dirty="0">
                <a:latin typeface="Arial MT"/>
                <a:cs typeface="Arial MT"/>
              </a:rPr>
              <a:t>.</a:t>
            </a:r>
            <a:endParaRPr sz="1800">
              <a:latin typeface="Arial MT"/>
              <a:cs typeface="Arial MT"/>
            </a:endParaRPr>
          </a:p>
          <a:p>
            <a:pPr marL="12700" marR="285115">
              <a:lnSpc>
                <a:spcPct val="100000"/>
              </a:lnSpc>
              <a:spcBef>
                <a:spcPts val="1010"/>
              </a:spcBef>
            </a:pPr>
            <a:r>
              <a:rPr sz="1800" spc="-5" dirty="0">
                <a:latin typeface="Arial MT"/>
                <a:cs typeface="Arial MT"/>
              </a:rPr>
              <a:t>Co</a:t>
            </a:r>
            <a:r>
              <a:rPr sz="1800" spc="5" dirty="0">
                <a:latin typeface="Arial MT"/>
                <a:cs typeface="Arial MT"/>
              </a:rPr>
              <a:t>m</a:t>
            </a:r>
            <a:r>
              <a:rPr sz="1800" dirty="0">
                <a:latin typeface="Arial MT"/>
                <a:cs typeface="Arial MT"/>
              </a:rPr>
              <a:t>un</a:t>
            </a:r>
            <a:r>
              <a:rPr sz="1800" spc="5" dirty="0">
                <a:latin typeface="Arial MT"/>
                <a:cs typeface="Arial MT"/>
              </a:rPr>
              <a:t>ic</a:t>
            </a:r>
            <a:r>
              <a:rPr sz="1800" dirty="0">
                <a:latin typeface="Arial MT"/>
                <a:cs typeface="Arial MT"/>
              </a:rPr>
              <a:t>area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c</a:t>
            </a:r>
            <a:r>
              <a:rPr sz="1800" dirty="0">
                <a:latin typeface="Arial MT"/>
                <a:cs typeface="Arial MT"/>
              </a:rPr>
              <a:t>u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cli</a:t>
            </a:r>
            <a:r>
              <a:rPr sz="1800" dirty="0">
                <a:latin typeface="Arial MT"/>
                <a:cs typeface="Arial MT"/>
              </a:rPr>
              <a:t>en</a:t>
            </a:r>
            <a:r>
              <a:rPr sz="1800" spc="-1065" dirty="0">
                <a:latin typeface="Arial MT"/>
                <a:cs typeface="Arial MT"/>
              </a:rPr>
              <a:t>ţ</a:t>
            </a:r>
            <a:r>
              <a:rPr sz="1800" spc="-235" dirty="0">
                <a:latin typeface="Arial MT"/>
                <a:cs typeface="Arial MT"/>
              </a:rPr>
              <a:t>i</a:t>
            </a:r>
            <a:r>
              <a:rPr sz="1800" dirty="0">
                <a:latin typeface="Arial MT"/>
                <a:cs typeface="Arial MT"/>
              </a:rPr>
              <a:t>i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poate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fi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r</a:t>
            </a:r>
            <a:r>
              <a:rPr sz="1800" spc="5" dirty="0">
                <a:latin typeface="Arial MT"/>
                <a:cs typeface="Arial MT"/>
              </a:rPr>
              <a:t>e</a:t>
            </a:r>
            <a:r>
              <a:rPr sz="1800" dirty="0">
                <a:latin typeface="Arial MT"/>
                <a:cs typeface="Arial MT"/>
              </a:rPr>
              <a:t>a</a:t>
            </a:r>
            <a:r>
              <a:rPr sz="1800" spc="5" dirty="0">
                <a:latin typeface="Arial MT"/>
                <a:cs typeface="Arial MT"/>
              </a:rPr>
              <a:t>li</a:t>
            </a:r>
            <a:r>
              <a:rPr sz="1800" spc="-15" dirty="0">
                <a:latin typeface="Arial MT"/>
                <a:cs typeface="Arial MT"/>
              </a:rPr>
              <a:t>z</a:t>
            </a:r>
            <a:r>
              <a:rPr sz="1800" dirty="0">
                <a:latin typeface="Arial MT"/>
                <a:cs typeface="Arial MT"/>
              </a:rPr>
              <a:t>a</a:t>
            </a:r>
            <a:r>
              <a:rPr sz="1800" spc="-290" dirty="0">
                <a:latin typeface="Arial MT"/>
                <a:cs typeface="Arial MT"/>
              </a:rPr>
              <a:t>tă  </a:t>
            </a:r>
            <a:r>
              <a:rPr sz="1800" dirty="0">
                <a:latin typeface="Arial MT"/>
                <a:cs typeface="Arial MT"/>
              </a:rPr>
              <a:t>prin intermediul canalelor proprii ale </a:t>
            </a:r>
            <a:r>
              <a:rPr sz="1800" spc="5" dirty="0">
                <a:latin typeface="Arial MT"/>
                <a:cs typeface="Arial MT"/>
              </a:rPr>
              <a:t> companiei, </a:t>
            </a:r>
            <a:r>
              <a:rPr sz="1800" dirty="0">
                <a:latin typeface="Arial MT"/>
                <a:cs typeface="Arial MT"/>
              </a:rPr>
              <a:t>ale Partenerului, sau prin 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ambele.</a:t>
            </a:r>
            <a:endParaRPr sz="1800">
              <a:latin typeface="Arial MT"/>
              <a:cs typeface="Arial MT"/>
            </a:endParaRPr>
          </a:p>
          <a:p>
            <a:pPr marL="12700" marR="5080">
              <a:lnSpc>
                <a:spcPct val="100000"/>
              </a:lnSpc>
              <a:spcBef>
                <a:spcPts val="990"/>
              </a:spcBef>
            </a:pPr>
            <a:r>
              <a:rPr sz="1800" dirty="0">
                <a:latin typeface="Arial MT"/>
                <a:cs typeface="Arial MT"/>
              </a:rPr>
              <a:t>Canalele partenerului sunt indirecte, 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Canalele</a:t>
            </a:r>
            <a:r>
              <a:rPr sz="1800" spc="-5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proprii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ale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companiei</a:t>
            </a:r>
            <a:r>
              <a:rPr sz="1800" spc="-8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pot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fi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directe </a:t>
            </a:r>
            <a:r>
              <a:rPr sz="1800" spc="-484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sau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indirecte.</a:t>
            </a:r>
            <a:endParaRPr sz="1800">
              <a:latin typeface="Arial MT"/>
              <a:cs typeface="Arial MT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7952" y="259079"/>
            <a:ext cx="1441704" cy="1438656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28622" y="684733"/>
            <a:ext cx="2635250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spc="25" dirty="0">
                <a:solidFill>
                  <a:srgbClr val="2E5AAC"/>
                </a:solidFill>
                <a:latin typeface="Trebuchet MS"/>
                <a:cs typeface="Trebuchet MS"/>
              </a:rPr>
              <a:t>RELAŢIA</a:t>
            </a:r>
            <a:r>
              <a:rPr sz="2000" spc="-35" dirty="0">
                <a:solidFill>
                  <a:srgbClr val="2E5AAC"/>
                </a:solidFill>
                <a:latin typeface="Trebuchet MS"/>
                <a:cs typeface="Trebuchet MS"/>
              </a:rPr>
              <a:t> </a:t>
            </a:r>
            <a:r>
              <a:rPr sz="2000" spc="165" dirty="0">
                <a:solidFill>
                  <a:srgbClr val="2E5AAC"/>
                </a:solidFill>
                <a:latin typeface="Trebuchet MS"/>
                <a:cs typeface="Trebuchet MS"/>
              </a:rPr>
              <a:t>CU</a:t>
            </a:r>
            <a:r>
              <a:rPr sz="2000" spc="-85" dirty="0">
                <a:solidFill>
                  <a:srgbClr val="2E5AAC"/>
                </a:solidFill>
                <a:latin typeface="Trebuchet MS"/>
                <a:cs typeface="Trebuchet MS"/>
              </a:rPr>
              <a:t> </a:t>
            </a:r>
            <a:r>
              <a:rPr sz="2000" spc="55" dirty="0">
                <a:solidFill>
                  <a:srgbClr val="2E5AAC"/>
                </a:solidFill>
                <a:latin typeface="Trebuchet MS"/>
                <a:cs typeface="Trebuchet MS"/>
              </a:rPr>
              <a:t>CLIENTUL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931789" y="499313"/>
            <a:ext cx="5151755" cy="794385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12700" marR="5080">
              <a:lnSpc>
                <a:spcPct val="90100"/>
              </a:lnSpc>
              <a:spcBef>
                <a:spcPts val="315"/>
              </a:spcBef>
            </a:pPr>
            <a:r>
              <a:rPr sz="1800" b="1" spc="15" dirty="0">
                <a:solidFill>
                  <a:srgbClr val="1A315F"/>
                </a:solidFill>
                <a:latin typeface="Trebuchet MS"/>
                <a:cs typeface="Trebuchet MS"/>
              </a:rPr>
              <a:t>Asistenţă</a:t>
            </a:r>
            <a:r>
              <a:rPr sz="1800" b="1" spc="-6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spc="-5" dirty="0">
                <a:solidFill>
                  <a:srgbClr val="1A315F"/>
                </a:solidFill>
                <a:latin typeface="Trebuchet MS"/>
                <a:cs typeface="Trebuchet MS"/>
              </a:rPr>
              <a:t>personală</a:t>
            </a:r>
            <a:r>
              <a:rPr sz="1800" b="1" spc="-7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spc="240" dirty="0">
                <a:latin typeface="Trebuchet MS"/>
                <a:cs typeface="Trebuchet MS"/>
              </a:rPr>
              <a:t>–</a:t>
            </a:r>
            <a:r>
              <a:rPr sz="1800" b="1" spc="-30" dirty="0">
                <a:latin typeface="Trebuchet MS"/>
                <a:cs typeface="Trebuchet MS"/>
              </a:rPr>
              <a:t> </a:t>
            </a:r>
            <a:r>
              <a:rPr sz="1800" spc="-145" dirty="0"/>
              <a:t>bazată</a:t>
            </a:r>
            <a:r>
              <a:rPr sz="1800" spc="-70" dirty="0"/>
              <a:t> </a:t>
            </a:r>
            <a:r>
              <a:rPr sz="1800" spc="-110" dirty="0"/>
              <a:t>pe</a:t>
            </a:r>
            <a:r>
              <a:rPr sz="1800" spc="-65" dirty="0"/>
              <a:t> </a:t>
            </a:r>
            <a:r>
              <a:rPr sz="1800" spc="-110" dirty="0"/>
              <a:t>interacţiunea</a:t>
            </a:r>
            <a:r>
              <a:rPr sz="1800" spc="-90" dirty="0"/>
              <a:t> </a:t>
            </a:r>
            <a:r>
              <a:rPr sz="1800" spc="-125" dirty="0"/>
              <a:t>umană </a:t>
            </a:r>
            <a:r>
              <a:rPr sz="1800" spc="-530" dirty="0"/>
              <a:t> </a:t>
            </a:r>
            <a:r>
              <a:rPr sz="1800" spc="-110" dirty="0"/>
              <a:t>pe</a:t>
            </a:r>
            <a:r>
              <a:rPr sz="1800" spc="-60" dirty="0"/>
              <a:t> </a:t>
            </a:r>
            <a:r>
              <a:rPr sz="1800" spc="-80" dirty="0"/>
              <a:t>parcursul</a:t>
            </a:r>
            <a:r>
              <a:rPr sz="1800" spc="-100" dirty="0"/>
              <a:t> </a:t>
            </a:r>
            <a:r>
              <a:rPr sz="1800" spc="-80" dirty="0"/>
              <a:t>procesului</a:t>
            </a:r>
            <a:r>
              <a:rPr sz="1800" spc="-70" dirty="0"/>
              <a:t> </a:t>
            </a:r>
            <a:r>
              <a:rPr sz="1800" spc="-105" dirty="0"/>
              <a:t>de</a:t>
            </a:r>
            <a:r>
              <a:rPr sz="1800" spc="-40" dirty="0"/>
              <a:t> </a:t>
            </a:r>
            <a:r>
              <a:rPr sz="1800" spc="-110" dirty="0"/>
              <a:t>vânzări</a:t>
            </a:r>
            <a:r>
              <a:rPr sz="1800" spc="-70" dirty="0"/>
              <a:t> </a:t>
            </a:r>
            <a:r>
              <a:rPr sz="1800" spc="-100" dirty="0"/>
              <a:t>sau</a:t>
            </a:r>
            <a:r>
              <a:rPr sz="1800" spc="-50" dirty="0"/>
              <a:t> </a:t>
            </a:r>
            <a:r>
              <a:rPr sz="1800" spc="-110" dirty="0"/>
              <a:t>după</a:t>
            </a:r>
            <a:r>
              <a:rPr sz="1800" spc="-85" dirty="0"/>
              <a:t> </a:t>
            </a:r>
            <a:r>
              <a:rPr sz="1800" spc="-140" dirty="0"/>
              <a:t>finalizarea </a:t>
            </a:r>
            <a:r>
              <a:rPr sz="1800" spc="-135" dirty="0"/>
              <a:t> </a:t>
            </a:r>
            <a:r>
              <a:rPr sz="1800" spc="-140" dirty="0"/>
              <a:t>achiziţiei.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31789" y="1371422"/>
            <a:ext cx="5356860" cy="35420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55"/>
              </a:lnSpc>
              <a:spcBef>
                <a:spcPts val="100"/>
              </a:spcBef>
            </a:pPr>
            <a:r>
              <a:rPr sz="1800" b="1" spc="270" dirty="0">
                <a:solidFill>
                  <a:srgbClr val="1A315F"/>
                </a:solidFill>
                <a:latin typeface="Trebuchet MS"/>
                <a:cs typeface="Trebuchet MS"/>
              </a:rPr>
              <a:t>A</a:t>
            </a:r>
            <a:r>
              <a:rPr sz="1800" b="1" spc="-35" dirty="0">
                <a:solidFill>
                  <a:srgbClr val="1A315F"/>
                </a:solidFill>
                <a:latin typeface="Trebuchet MS"/>
                <a:cs typeface="Trebuchet MS"/>
              </a:rPr>
              <a:t>s</a:t>
            </a:r>
            <a:r>
              <a:rPr sz="1800" b="1" spc="-40" dirty="0">
                <a:solidFill>
                  <a:srgbClr val="1A315F"/>
                </a:solidFill>
                <a:latin typeface="Trebuchet MS"/>
                <a:cs typeface="Trebuchet MS"/>
              </a:rPr>
              <a:t>i</a:t>
            </a:r>
            <a:r>
              <a:rPr sz="1800" b="1" spc="5" dirty="0">
                <a:solidFill>
                  <a:srgbClr val="1A315F"/>
                </a:solidFill>
                <a:latin typeface="Trebuchet MS"/>
                <a:cs typeface="Trebuchet MS"/>
              </a:rPr>
              <a:t>s</a:t>
            </a:r>
            <a:r>
              <a:rPr sz="1800" b="1" spc="-10" dirty="0">
                <a:solidFill>
                  <a:srgbClr val="1A315F"/>
                </a:solidFill>
                <a:latin typeface="Trebuchet MS"/>
                <a:cs typeface="Trebuchet MS"/>
              </a:rPr>
              <a:t>t</a:t>
            </a:r>
            <a:r>
              <a:rPr sz="1800" b="1" spc="-55" dirty="0">
                <a:solidFill>
                  <a:srgbClr val="1A315F"/>
                </a:solidFill>
                <a:latin typeface="Trebuchet MS"/>
                <a:cs typeface="Trebuchet MS"/>
              </a:rPr>
              <a:t>e</a:t>
            </a:r>
            <a:r>
              <a:rPr sz="1800" b="1" dirty="0">
                <a:solidFill>
                  <a:srgbClr val="1A315F"/>
                </a:solidFill>
                <a:latin typeface="Trebuchet MS"/>
                <a:cs typeface="Trebuchet MS"/>
              </a:rPr>
              <a:t>n</a:t>
            </a:r>
            <a:r>
              <a:rPr sz="1800" b="1" spc="-10" dirty="0">
                <a:solidFill>
                  <a:srgbClr val="1A315F"/>
                </a:solidFill>
                <a:latin typeface="Trebuchet MS"/>
                <a:cs typeface="Trebuchet MS"/>
              </a:rPr>
              <a:t>ţ</a:t>
            </a:r>
            <a:r>
              <a:rPr sz="1800" b="1" spc="-5" dirty="0">
                <a:solidFill>
                  <a:srgbClr val="1A315F"/>
                </a:solidFill>
                <a:latin typeface="Trebuchet MS"/>
                <a:cs typeface="Trebuchet MS"/>
              </a:rPr>
              <a:t>ă</a:t>
            </a:r>
            <a:r>
              <a:rPr sz="1800" b="1" spc="-6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spc="-20" dirty="0">
                <a:solidFill>
                  <a:srgbClr val="1A315F"/>
                </a:solidFill>
                <a:latin typeface="Trebuchet MS"/>
                <a:cs typeface="Trebuchet MS"/>
              </a:rPr>
              <a:t>p</a:t>
            </a:r>
            <a:r>
              <a:rPr sz="1800" b="1" spc="-30" dirty="0">
                <a:solidFill>
                  <a:srgbClr val="1A315F"/>
                </a:solidFill>
                <a:latin typeface="Trebuchet MS"/>
                <a:cs typeface="Trebuchet MS"/>
              </a:rPr>
              <a:t>e</a:t>
            </a:r>
            <a:r>
              <a:rPr sz="1800" b="1" spc="40" dirty="0">
                <a:solidFill>
                  <a:srgbClr val="1A315F"/>
                </a:solidFill>
                <a:latin typeface="Trebuchet MS"/>
                <a:cs typeface="Trebuchet MS"/>
              </a:rPr>
              <a:t>r</a:t>
            </a:r>
            <a:r>
              <a:rPr sz="1800" b="1" spc="20" dirty="0">
                <a:solidFill>
                  <a:srgbClr val="1A315F"/>
                </a:solidFill>
                <a:latin typeface="Trebuchet MS"/>
                <a:cs typeface="Trebuchet MS"/>
              </a:rPr>
              <a:t>s</a:t>
            </a:r>
            <a:r>
              <a:rPr sz="1800" b="1" spc="30" dirty="0">
                <a:solidFill>
                  <a:srgbClr val="1A315F"/>
                </a:solidFill>
                <a:latin typeface="Trebuchet MS"/>
                <a:cs typeface="Trebuchet MS"/>
              </a:rPr>
              <a:t>o</a:t>
            </a:r>
            <a:r>
              <a:rPr sz="1800" b="1" spc="-10" dirty="0">
                <a:solidFill>
                  <a:srgbClr val="1A315F"/>
                </a:solidFill>
                <a:latin typeface="Trebuchet MS"/>
                <a:cs typeface="Trebuchet MS"/>
              </a:rPr>
              <a:t>n</a:t>
            </a:r>
            <a:r>
              <a:rPr sz="1800" b="1" spc="-5" dirty="0">
                <a:solidFill>
                  <a:srgbClr val="1A315F"/>
                </a:solidFill>
                <a:latin typeface="Trebuchet MS"/>
                <a:cs typeface="Trebuchet MS"/>
              </a:rPr>
              <a:t>a</a:t>
            </a:r>
            <a:r>
              <a:rPr sz="1800" b="1" spc="-55" dirty="0">
                <a:solidFill>
                  <a:srgbClr val="1A315F"/>
                </a:solidFill>
                <a:latin typeface="Trebuchet MS"/>
                <a:cs typeface="Trebuchet MS"/>
              </a:rPr>
              <a:t>l</a:t>
            </a:r>
            <a:r>
              <a:rPr sz="1800" b="1" spc="-5" dirty="0">
                <a:solidFill>
                  <a:srgbClr val="1A315F"/>
                </a:solidFill>
                <a:latin typeface="Trebuchet MS"/>
                <a:cs typeface="Trebuchet MS"/>
              </a:rPr>
              <a:t>ă</a:t>
            </a:r>
            <a:r>
              <a:rPr sz="1800" b="1" spc="-8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spc="-20" dirty="0">
                <a:solidFill>
                  <a:srgbClr val="1A315F"/>
                </a:solidFill>
                <a:latin typeface="Trebuchet MS"/>
                <a:cs typeface="Trebuchet MS"/>
              </a:rPr>
              <a:t>d</a:t>
            </a:r>
            <a:r>
              <a:rPr sz="1800" b="1" spc="-30" dirty="0">
                <a:solidFill>
                  <a:srgbClr val="1A315F"/>
                </a:solidFill>
                <a:latin typeface="Trebuchet MS"/>
                <a:cs typeface="Trebuchet MS"/>
              </a:rPr>
              <a:t>e</a:t>
            </a:r>
            <a:r>
              <a:rPr sz="1800" b="1" spc="-20" dirty="0">
                <a:solidFill>
                  <a:srgbClr val="1A315F"/>
                </a:solidFill>
                <a:latin typeface="Trebuchet MS"/>
                <a:cs typeface="Trebuchet MS"/>
              </a:rPr>
              <a:t>dic</a:t>
            </a:r>
            <a:r>
              <a:rPr sz="1800" b="1" spc="5" dirty="0">
                <a:solidFill>
                  <a:srgbClr val="1A315F"/>
                </a:solidFill>
                <a:latin typeface="Trebuchet MS"/>
                <a:cs typeface="Trebuchet MS"/>
              </a:rPr>
              <a:t>a</a:t>
            </a:r>
            <a:r>
              <a:rPr sz="1800" b="1" spc="-5" dirty="0">
                <a:solidFill>
                  <a:srgbClr val="1A315F"/>
                </a:solidFill>
                <a:latin typeface="Trebuchet MS"/>
                <a:cs typeface="Trebuchet MS"/>
              </a:rPr>
              <a:t>tă</a:t>
            </a:r>
            <a:r>
              <a:rPr sz="1800" b="1" spc="-5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spc="-65" dirty="0">
                <a:solidFill>
                  <a:srgbClr val="3C3C3C"/>
                </a:solidFill>
                <a:latin typeface="Trebuchet MS"/>
                <a:cs typeface="Trebuchet MS"/>
              </a:rPr>
              <a:t>-</a:t>
            </a:r>
            <a:r>
              <a:rPr sz="1800" b="1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ep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z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ta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60" dirty="0">
                <a:solidFill>
                  <a:srgbClr val="3C3C3C"/>
                </a:solidFill>
                <a:latin typeface="Trebuchet MS"/>
                <a:cs typeface="Trebuchet MS"/>
              </a:rPr>
              <a:t>al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ts val="1945"/>
              </a:lnSpc>
            </a:pP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serviciului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clientelă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este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dedicat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unui</a:t>
            </a:r>
            <a:r>
              <a:rPr sz="18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client</a:t>
            </a:r>
            <a:r>
              <a:rPr sz="18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individual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sau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ts val="2050"/>
              </a:lnSpc>
            </a:pP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50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800" spc="-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800" spc="1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140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800" spc="-20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270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sz="1800" b="1" spc="15" dirty="0">
                <a:solidFill>
                  <a:srgbClr val="1A315F"/>
                </a:solidFill>
                <a:latin typeface="Trebuchet MS"/>
                <a:cs typeface="Trebuchet MS"/>
              </a:rPr>
              <a:t>Autoservire</a:t>
            </a:r>
            <a:r>
              <a:rPr sz="1800" b="1" spc="-4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spc="23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1800" b="1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40" dirty="0">
                <a:solidFill>
                  <a:srgbClr val="3C3C3C"/>
                </a:solidFill>
                <a:latin typeface="Trebuchet MS"/>
                <a:cs typeface="Trebuchet MS"/>
              </a:rPr>
              <a:t>fără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relaţii</a:t>
            </a:r>
            <a:r>
              <a:rPr sz="180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directe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cu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clienţii.</a:t>
            </a:r>
            <a:endParaRPr sz="1800">
              <a:latin typeface="Trebuchet MS"/>
              <a:cs typeface="Trebuchet MS"/>
            </a:endParaRPr>
          </a:p>
          <a:p>
            <a:pPr marL="12700" marR="679450">
              <a:lnSpc>
                <a:spcPct val="90000"/>
              </a:lnSpc>
              <a:spcBef>
                <a:spcPts val="1030"/>
              </a:spcBef>
            </a:pPr>
            <a:r>
              <a:rPr sz="1800" b="1" spc="155" dirty="0">
                <a:solidFill>
                  <a:srgbClr val="1A315F"/>
                </a:solidFill>
                <a:latin typeface="Trebuchet MS"/>
                <a:cs typeface="Trebuchet MS"/>
              </a:rPr>
              <a:t>S</a:t>
            </a:r>
            <a:r>
              <a:rPr sz="1800" b="1" spc="-55" dirty="0">
                <a:solidFill>
                  <a:srgbClr val="1A315F"/>
                </a:solidFill>
                <a:latin typeface="Trebuchet MS"/>
                <a:cs typeface="Trebuchet MS"/>
              </a:rPr>
              <a:t>e</a:t>
            </a:r>
            <a:r>
              <a:rPr sz="1800" b="1" spc="85" dirty="0">
                <a:solidFill>
                  <a:srgbClr val="1A315F"/>
                </a:solidFill>
                <a:latin typeface="Trebuchet MS"/>
                <a:cs typeface="Trebuchet MS"/>
              </a:rPr>
              <a:t>r</a:t>
            </a:r>
            <a:r>
              <a:rPr sz="1800" b="1" spc="-45" dirty="0">
                <a:solidFill>
                  <a:srgbClr val="1A315F"/>
                </a:solidFill>
                <a:latin typeface="Trebuchet MS"/>
                <a:cs typeface="Trebuchet MS"/>
              </a:rPr>
              <a:t>v</a:t>
            </a:r>
            <a:r>
              <a:rPr sz="1800" b="1" spc="-60" dirty="0">
                <a:solidFill>
                  <a:srgbClr val="1A315F"/>
                </a:solidFill>
                <a:latin typeface="Trebuchet MS"/>
                <a:cs typeface="Trebuchet MS"/>
              </a:rPr>
              <a:t>i</a:t>
            </a:r>
            <a:r>
              <a:rPr sz="1800" b="1" spc="-15" dirty="0">
                <a:solidFill>
                  <a:srgbClr val="1A315F"/>
                </a:solidFill>
                <a:latin typeface="Trebuchet MS"/>
                <a:cs typeface="Trebuchet MS"/>
              </a:rPr>
              <a:t>c</a:t>
            </a:r>
            <a:r>
              <a:rPr sz="1800" b="1" spc="-60" dirty="0">
                <a:solidFill>
                  <a:srgbClr val="1A315F"/>
                </a:solidFill>
                <a:latin typeface="Trebuchet MS"/>
                <a:cs typeface="Trebuchet MS"/>
              </a:rPr>
              <a:t>i</a:t>
            </a:r>
            <a:r>
              <a:rPr sz="1800" b="1" spc="-50" dirty="0">
                <a:solidFill>
                  <a:srgbClr val="1A315F"/>
                </a:solidFill>
                <a:latin typeface="Trebuchet MS"/>
                <a:cs typeface="Trebuchet MS"/>
              </a:rPr>
              <a:t>i</a:t>
            </a:r>
            <a:r>
              <a:rPr sz="1800" b="1" spc="-2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spc="-10" dirty="0">
                <a:solidFill>
                  <a:srgbClr val="1A315F"/>
                </a:solidFill>
                <a:latin typeface="Trebuchet MS"/>
                <a:cs typeface="Trebuchet MS"/>
              </a:rPr>
              <a:t>a</a:t>
            </a:r>
            <a:r>
              <a:rPr sz="1800" b="1" spc="-5" dirty="0">
                <a:solidFill>
                  <a:srgbClr val="1A315F"/>
                </a:solidFill>
                <a:latin typeface="Trebuchet MS"/>
                <a:cs typeface="Trebuchet MS"/>
              </a:rPr>
              <a:t>u</a:t>
            </a:r>
            <a:r>
              <a:rPr sz="1800" b="1" dirty="0">
                <a:solidFill>
                  <a:srgbClr val="1A315F"/>
                </a:solidFill>
                <a:latin typeface="Trebuchet MS"/>
                <a:cs typeface="Trebuchet MS"/>
              </a:rPr>
              <a:t>t</a:t>
            </a:r>
            <a:r>
              <a:rPr sz="1800" b="1" spc="55" dirty="0">
                <a:solidFill>
                  <a:srgbClr val="1A315F"/>
                </a:solidFill>
                <a:latin typeface="Trebuchet MS"/>
                <a:cs typeface="Trebuchet MS"/>
              </a:rPr>
              <a:t>o</a:t>
            </a:r>
            <a:r>
              <a:rPr sz="1800" b="1" spc="75" dirty="0">
                <a:solidFill>
                  <a:srgbClr val="1A315F"/>
                </a:solidFill>
                <a:latin typeface="Trebuchet MS"/>
                <a:cs typeface="Trebuchet MS"/>
              </a:rPr>
              <a:t>ma</a:t>
            </a:r>
            <a:r>
              <a:rPr sz="1800" b="1" spc="30" dirty="0">
                <a:solidFill>
                  <a:srgbClr val="1A315F"/>
                </a:solidFill>
                <a:latin typeface="Trebuchet MS"/>
                <a:cs typeface="Trebuchet MS"/>
              </a:rPr>
              <a:t>t</a:t>
            </a:r>
            <a:r>
              <a:rPr sz="1800" b="1" spc="-60" dirty="0">
                <a:solidFill>
                  <a:srgbClr val="1A315F"/>
                </a:solidFill>
                <a:latin typeface="Trebuchet MS"/>
                <a:cs typeface="Trebuchet MS"/>
              </a:rPr>
              <a:t>i</a:t>
            </a:r>
            <a:r>
              <a:rPr sz="1800" b="1" dirty="0">
                <a:solidFill>
                  <a:srgbClr val="1A315F"/>
                </a:solidFill>
                <a:latin typeface="Trebuchet MS"/>
                <a:cs typeface="Trebuchet MS"/>
              </a:rPr>
              <a:t>za</a:t>
            </a:r>
            <a:r>
              <a:rPr sz="1800" b="1" spc="-15" dirty="0">
                <a:solidFill>
                  <a:srgbClr val="1A315F"/>
                </a:solidFill>
                <a:latin typeface="Trebuchet MS"/>
                <a:cs typeface="Trebuchet MS"/>
              </a:rPr>
              <a:t>t</a:t>
            </a:r>
            <a:r>
              <a:rPr sz="1800" b="1" spc="-40" dirty="0">
                <a:solidFill>
                  <a:srgbClr val="1A315F"/>
                </a:solidFill>
                <a:latin typeface="Trebuchet MS"/>
                <a:cs typeface="Trebuchet MS"/>
              </a:rPr>
              <a:t>e</a:t>
            </a:r>
            <a:r>
              <a:rPr sz="1800" b="1" spc="-5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spc="240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1800" b="1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au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se</a:t>
            </a:r>
            <a:r>
              <a:rPr sz="1800" spc="1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v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10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cese  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automatizate,</a:t>
            </a:r>
            <a:r>
              <a:rPr sz="1800" spc="-2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care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recunosc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clienţii</a:t>
            </a:r>
            <a:r>
              <a:rPr sz="1800" spc="-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individuali</a:t>
            </a:r>
            <a:r>
              <a:rPr sz="1800" spc="-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şi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20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160" dirty="0">
                <a:solidFill>
                  <a:srgbClr val="3C3C3C"/>
                </a:solidFill>
                <a:latin typeface="Trebuchet MS"/>
                <a:cs typeface="Trebuchet MS"/>
              </a:rPr>
              <a:t>f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145" dirty="0">
                <a:solidFill>
                  <a:srgbClr val="3C3C3C"/>
                </a:solidFill>
                <a:latin typeface="Trebuchet MS"/>
                <a:cs typeface="Trebuchet MS"/>
              </a:rPr>
              <a:t>ţe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ace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800" spc="1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8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endParaRPr sz="1800">
              <a:latin typeface="Trebuchet MS"/>
              <a:cs typeface="Trebuchet MS"/>
            </a:endParaRPr>
          </a:p>
          <a:p>
            <a:pPr marL="12700" marR="42545">
              <a:lnSpc>
                <a:spcPts val="1939"/>
              </a:lnSpc>
              <a:spcBef>
                <a:spcPts val="1070"/>
              </a:spcBef>
            </a:pPr>
            <a:r>
              <a:rPr sz="1800" b="1" spc="35" dirty="0">
                <a:solidFill>
                  <a:srgbClr val="1A315F"/>
                </a:solidFill>
                <a:latin typeface="Trebuchet MS"/>
                <a:cs typeface="Trebuchet MS"/>
              </a:rPr>
              <a:t>Comunităţi </a:t>
            </a:r>
            <a:r>
              <a:rPr sz="1800" b="1" spc="-20" dirty="0">
                <a:solidFill>
                  <a:srgbClr val="1A315F"/>
                </a:solidFill>
                <a:latin typeface="Trebuchet MS"/>
                <a:cs typeface="Trebuchet MS"/>
              </a:rPr>
              <a:t>online </a:t>
            </a:r>
            <a:r>
              <a:rPr sz="1800" spc="235" dirty="0">
                <a:solidFill>
                  <a:srgbClr val="3C3C3C"/>
                </a:solidFill>
                <a:latin typeface="Trebuchet MS"/>
                <a:cs typeface="Trebuchet MS"/>
              </a:rPr>
              <a:t>–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utilizatorii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soluţionează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problemele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unul</a:t>
            </a:r>
            <a:r>
              <a:rPr sz="18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60" dirty="0">
                <a:solidFill>
                  <a:srgbClr val="3C3C3C"/>
                </a:solidFill>
                <a:latin typeface="Trebuchet MS"/>
                <a:cs typeface="Trebuchet MS"/>
              </a:rPr>
              <a:t>altuia,</a:t>
            </a:r>
            <a:r>
              <a:rPr sz="1800" spc="-2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70" dirty="0">
                <a:solidFill>
                  <a:srgbClr val="3C3C3C"/>
                </a:solidFill>
                <a:latin typeface="Trebuchet MS"/>
                <a:cs typeface="Trebuchet MS"/>
              </a:rPr>
              <a:t>fac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schimb</a:t>
            </a:r>
            <a:r>
              <a:rPr sz="18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cunoştinţe,</a:t>
            </a:r>
            <a:r>
              <a:rPr sz="1800" spc="-2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pentru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80" dirty="0">
                <a:solidFill>
                  <a:srgbClr val="3C3C3C"/>
                </a:solidFill>
                <a:latin typeface="Trebuchet MS"/>
                <a:cs typeface="Trebuchet MS"/>
              </a:rPr>
              <a:t>a </a:t>
            </a:r>
            <a:r>
              <a:rPr sz="1800" spc="-5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26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-200" dirty="0">
                <a:solidFill>
                  <a:srgbClr val="3C3C3C"/>
                </a:solidFill>
                <a:latin typeface="Trebuchet MS"/>
                <a:cs typeface="Trebuchet MS"/>
              </a:rPr>
              <a:t>j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800" spc="-145" dirty="0">
                <a:solidFill>
                  <a:srgbClr val="3C3C3C"/>
                </a:solidFill>
                <a:latin typeface="Trebuchet MS"/>
                <a:cs typeface="Trebuchet MS"/>
              </a:rPr>
              <a:t>ta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m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an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ii</a:t>
            </a:r>
            <a:r>
              <a:rPr sz="1800" spc="-155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1800" spc="-180" dirty="0">
                <a:solidFill>
                  <a:srgbClr val="3C3C3C"/>
                </a:solidFill>
                <a:latin typeface="Trebuchet MS"/>
                <a:cs typeface="Trebuchet MS"/>
              </a:rPr>
              <a:t>ă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î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140" dirty="0">
                <a:solidFill>
                  <a:srgbClr val="3C3C3C"/>
                </a:solidFill>
                <a:latin typeface="Trebuchet MS"/>
                <a:cs typeface="Trebuchet MS"/>
              </a:rPr>
              <a:t>ţe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155" dirty="0">
                <a:solidFill>
                  <a:srgbClr val="3C3C3C"/>
                </a:solidFill>
                <a:latin typeface="Trebuchet MS"/>
                <a:cs typeface="Trebuchet MS"/>
              </a:rPr>
              <a:t>eagă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50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ţ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270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ts val="2050"/>
              </a:lnSpc>
              <a:spcBef>
                <a:spcPts val="795"/>
              </a:spcBef>
            </a:pPr>
            <a:r>
              <a:rPr sz="1800" b="1" spc="15" dirty="0">
                <a:solidFill>
                  <a:srgbClr val="1A315F"/>
                </a:solidFill>
                <a:latin typeface="Trebuchet MS"/>
                <a:cs typeface="Trebuchet MS"/>
              </a:rPr>
              <a:t>Co-creare</a:t>
            </a:r>
            <a:r>
              <a:rPr sz="1800" b="1" spc="-4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b="1" spc="-65" dirty="0">
                <a:solidFill>
                  <a:srgbClr val="3C3C3C"/>
                </a:solidFill>
                <a:latin typeface="Trebuchet MS"/>
                <a:cs typeface="Trebuchet MS"/>
              </a:rPr>
              <a:t>-</a:t>
            </a:r>
            <a:r>
              <a:rPr sz="1800" b="1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co-crearea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valorii</a:t>
            </a:r>
            <a:r>
              <a:rPr sz="1800" spc="-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cu</a:t>
            </a:r>
            <a:r>
              <a:rPr sz="1800" spc="-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40" dirty="0">
                <a:solidFill>
                  <a:srgbClr val="3C3C3C"/>
                </a:solidFill>
                <a:latin typeface="Trebuchet MS"/>
                <a:cs typeface="Trebuchet MS"/>
              </a:rPr>
              <a:t>clienţii,</a:t>
            </a:r>
            <a:r>
              <a:rPr sz="1800" spc="-1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care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55" dirty="0">
                <a:solidFill>
                  <a:srgbClr val="3C3C3C"/>
                </a:solidFill>
                <a:latin typeface="Trebuchet MS"/>
                <a:cs typeface="Trebuchet MS"/>
              </a:rPr>
              <a:t>analizează,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ts val="2050"/>
              </a:lnSpc>
            </a:pPr>
            <a:r>
              <a:rPr sz="1800" spc="-26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-200" dirty="0">
                <a:solidFill>
                  <a:srgbClr val="3C3C3C"/>
                </a:solidFill>
                <a:latin typeface="Trebuchet MS"/>
                <a:cs typeface="Trebuchet MS"/>
              </a:rPr>
              <a:t>j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800" spc="-145" dirty="0">
                <a:solidFill>
                  <a:srgbClr val="3C3C3C"/>
                </a:solidFill>
                <a:latin typeface="Trebuchet MS"/>
                <a:cs typeface="Trebuchet MS"/>
              </a:rPr>
              <a:t>tă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50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18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10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ecta</a:t>
            </a: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270" dirty="0">
                <a:solidFill>
                  <a:srgbClr val="3C3C3C"/>
                </a:solidFill>
                <a:latin typeface="Trebuchet MS"/>
                <a:cs typeface="Trebuchet MS"/>
              </a:rPr>
              <a:t>,</a:t>
            </a:r>
            <a:r>
              <a:rPr sz="1800" spc="-2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sau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c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eea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z</a:t>
            </a:r>
            <a:r>
              <a:rPr sz="1800" spc="-180" dirty="0">
                <a:solidFill>
                  <a:srgbClr val="3C3C3C"/>
                </a:solidFill>
                <a:latin typeface="Trebuchet MS"/>
                <a:cs typeface="Trebuchet MS"/>
              </a:rPr>
              <a:t>ă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10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d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270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9416" y="1651761"/>
            <a:ext cx="4304665" cy="27305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Arial MT"/>
                <a:cs typeface="Arial MT"/>
              </a:rPr>
              <a:t>Re</a:t>
            </a:r>
            <a:r>
              <a:rPr sz="1800" spc="10" dirty="0">
                <a:latin typeface="Arial MT"/>
                <a:cs typeface="Arial MT"/>
              </a:rPr>
              <a:t>l</a:t>
            </a:r>
            <a:r>
              <a:rPr sz="1800" spc="5" dirty="0">
                <a:latin typeface="Arial MT"/>
                <a:cs typeface="Arial MT"/>
              </a:rPr>
              <a:t>a</a:t>
            </a:r>
            <a:r>
              <a:rPr sz="1800" spc="-1065" dirty="0">
                <a:latin typeface="Arial MT"/>
                <a:cs typeface="Arial MT"/>
              </a:rPr>
              <a:t>ţ</a:t>
            </a:r>
            <a:r>
              <a:rPr sz="1800" spc="-229" dirty="0">
                <a:latin typeface="Arial MT"/>
                <a:cs typeface="Arial MT"/>
              </a:rPr>
              <a:t>i</a:t>
            </a:r>
            <a:r>
              <a:rPr sz="1800" dirty="0">
                <a:latin typeface="Arial MT"/>
                <a:cs typeface="Arial MT"/>
              </a:rPr>
              <a:t>a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spc="10" dirty="0">
                <a:latin typeface="Arial MT"/>
                <a:cs typeface="Arial MT"/>
              </a:rPr>
              <a:t>c</a:t>
            </a:r>
            <a:r>
              <a:rPr sz="1800" dirty="0">
                <a:latin typeface="Arial MT"/>
                <a:cs typeface="Arial MT"/>
              </a:rPr>
              <a:t>u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10" dirty="0">
                <a:latin typeface="Arial MT"/>
                <a:cs typeface="Arial MT"/>
              </a:rPr>
              <a:t>c</a:t>
            </a:r>
            <a:r>
              <a:rPr sz="1800" spc="5" dirty="0">
                <a:latin typeface="Arial MT"/>
                <a:cs typeface="Arial MT"/>
              </a:rPr>
              <a:t>lien</a:t>
            </a:r>
            <a:r>
              <a:rPr sz="1800" dirty="0">
                <a:latin typeface="Arial MT"/>
                <a:cs typeface="Arial MT"/>
              </a:rPr>
              <a:t>t</a:t>
            </a:r>
            <a:r>
              <a:rPr sz="1800" spc="5" dirty="0">
                <a:latin typeface="Arial MT"/>
                <a:cs typeface="Arial MT"/>
              </a:rPr>
              <a:t>u</a:t>
            </a:r>
            <a:r>
              <a:rPr sz="1800" dirty="0">
                <a:latin typeface="Arial MT"/>
                <a:cs typeface="Arial MT"/>
              </a:rPr>
              <a:t>l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e</a:t>
            </a:r>
            <a:r>
              <a:rPr sz="1800" spc="10" dirty="0">
                <a:latin typeface="Arial MT"/>
                <a:cs typeface="Arial MT"/>
              </a:rPr>
              <a:t>s</a:t>
            </a:r>
            <a:r>
              <a:rPr sz="1800" dirty="0">
                <a:latin typeface="Arial MT"/>
                <a:cs typeface="Arial MT"/>
              </a:rPr>
              <a:t>te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r</a:t>
            </a:r>
            <a:r>
              <a:rPr sz="1800" spc="5" dirty="0">
                <a:latin typeface="Arial MT"/>
                <a:cs typeface="Arial MT"/>
              </a:rPr>
              <a:t>ela</a:t>
            </a:r>
            <a:r>
              <a:rPr sz="1800" spc="-1065" dirty="0">
                <a:latin typeface="Arial MT"/>
                <a:cs typeface="Arial MT"/>
              </a:rPr>
              <a:t>ţ</a:t>
            </a:r>
            <a:r>
              <a:rPr sz="1800" spc="-229" dirty="0">
                <a:latin typeface="Arial MT"/>
                <a:cs typeface="Arial MT"/>
              </a:rPr>
              <a:t>i</a:t>
            </a:r>
            <a:r>
              <a:rPr sz="1800" dirty="0">
                <a:latin typeface="Arial MT"/>
                <a:cs typeface="Arial MT"/>
              </a:rPr>
              <a:t>a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spc="10" dirty="0">
                <a:latin typeface="Arial MT"/>
                <a:cs typeface="Arial MT"/>
              </a:rPr>
              <a:t>s</a:t>
            </a:r>
            <a:r>
              <a:rPr sz="1800" dirty="0">
                <a:latin typeface="Arial MT"/>
                <a:cs typeface="Arial MT"/>
              </a:rPr>
              <a:t>t</a:t>
            </a:r>
            <a:r>
              <a:rPr sz="1800" spc="5" dirty="0">
                <a:latin typeface="Arial MT"/>
                <a:cs typeface="Arial MT"/>
              </a:rPr>
              <a:t>abili</a:t>
            </a:r>
            <a:r>
              <a:rPr sz="1800" spc="-400" dirty="0">
                <a:latin typeface="Arial MT"/>
                <a:cs typeface="Arial MT"/>
              </a:rPr>
              <a:t>tă</a:t>
            </a:r>
            <a:r>
              <a:rPr sz="1800" spc="-60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d</a:t>
            </a:r>
            <a:r>
              <a:rPr sz="1800" dirty="0">
                <a:latin typeface="Arial MT"/>
                <a:cs typeface="Arial MT"/>
              </a:rPr>
              <a:t>e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latin typeface="Arial MT"/>
                <a:cs typeface="Arial MT"/>
              </a:rPr>
              <a:t>companie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cu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segmente</a:t>
            </a:r>
            <a:r>
              <a:rPr sz="1800" spc="-5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specifice</a:t>
            </a:r>
            <a:r>
              <a:rPr sz="1800" spc="-9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de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spc="-185" dirty="0">
                <a:latin typeface="Arial MT"/>
                <a:cs typeface="Arial MT"/>
              </a:rPr>
              <a:t>clienţi</a:t>
            </a:r>
            <a:endParaRPr sz="1800">
              <a:latin typeface="Arial MT"/>
              <a:cs typeface="Arial MT"/>
            </a:endParaRPr>
          </a:p>
          <a:p>
            <a:pPr marL="12700" marR="247015">
              <a:lnSpc>
                <a:spcPct val="100000"/>
              </a:lnSpc>
              <a:spcBef>
                <a:spcPts val="1010"/>
              </a:spcBef>
            </a:pPr>
            <a:r>
              <a:rPr sz="1800" spc="-145" dirty="0">
                <a:latin typeface="Arial MT"/>
                <a:cs typeface="Arial MT"/>
              </a:rPr>
              <a:t>Relaţiile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spc="-120" dirty="0">
                <a:latin typeface="Arial MT"/>
                <a:cs typeface="Arial MT"/>
              </a:rPr>
              <a:t>variază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la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personale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la 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aut</a:t>
            </a:r>
            <a:r>
              <a:rPr sz="1800" spc="5" dirty="0">
                <a:latin typeface="Arial MT"/>
                <a:cs typeface="Arial MT"/>
              </a:rPr>
              <a:t>om</a:t>
            </a:r>
            <a:r>
              <a:rPr sz="1800" dirty="0">
                <a:latin typeface="Arial MT"/>
                <a:cs typeface="Arial MT"/>
              </a:rPr>
              <a:t>at</a:t>
            </a:r>
            <a:r>
              <a:rPr sz="1800" spc="20" dirty="0">
                <a:latin typeface="Arial MT"/>
                <a:cs typeface="Arial MT"/>
              </a:rPr>
              <a:t>e</a:t>
            </a:r>
            <a:r>
              <a:rPr sz="1800" dirty="0">
                <a:latin typeface="Arial MT"/>
                <a:cs typeface="Arial MT"/>
              </a:rPr>
              <a:t>.</a:t>
            </a:r>
            <a:r>
              <a:rPr sz="1800" spc="-16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</a:t>
            </a:r>
            <a:r>
              <a:rPr sz="1800" spc="5" dirty="0">
                <a:latin typeface="Arial MT"/>
                <a:cs typeface="Arial MT"/>
              </a:rPr>
              <a:t>c</a:t>
            </a:r>
            <a:r>
              <a:rPr sz="1800" dirty="0">
                <a:latin typeface="Arial MT"/>
                <a:cs typeface="Arial MT"/>
              </a:rPr>
              <a:t>e</a:t>
            </a:r>
            <a:r>
              <a:rPr sz="1800" spc="5" dirty="0">
                <a:latin typeface="Arial MT"/>
                <a:cs typeface="Arial MT"/>
              </a:rPr>
              <a:t>s</a:t>
            </a:r>
            <a:r>
              <a:rPr sz="1800" dirty="0">
                <a:latin typeface="Arial MT"/>
                <a:cs typeface="Arial MT"/>
              </a:rPr>
              <a:t>t</a:t>
            </a:r>
            <a:r>
              <a:rPr sz="1800" spc="5" dirty="0">
                <a:latin typeface="Arial MT"/>
                <a:cs typeface="Arial MT"/>
              </a:rPr>
              <a:t>e</a:t>
            </a:r>
            <a:r>
              <a:rPr sz="1800" dirty="0">
                <a:latin typeface="Arial MT"/>
                <a:cs typeface="Arial MT"/>
              </a:rPr>
              <a:t>a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pot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fi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det</a:t>
            </a:r>
            <a:r>
              <a:rPr sz="1800" spc="5" dirty="0">
                <a:latin typeface="Arial MT"/>
                <a:cs typeface="Arial MT"/>
              </a:rPr>
              <a:t>e</a:t>
            </a:r>
            <a:r>
              <a:rPr sz="1800" dirty="0">
                <a:latin typeface="Arial MT"/>
                <a:cs typeface="Arial MT"/>
              </a:rPr>
              <a:t>r</a:t>
            </a:r>
            <a:r>
              <a:rPr sz="1800" spc="5" dirty="0">
                <a:latin typeface="Arial MT"/>
                <a:cs typeface="Arial MT"/>
              </a:rPr>
              <a:t>mi</a:t>
            </a:r>
            <a:r>
              <a:rPr sz="1800" dirty="0">
                <a:latin typeface="Arial MT"/>
                <a:cs typeface="Arial MT"/>
              </a:rPr>
              <a:t>nate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de  principalele</a:t>
            </a:r>
            <a:r>
              <a:rPr sz="1800" spc="-90" dirty="0">
                <a:latin typeface="Arial MT"/>
                <a:cs typeface="Arial MT"/>
              </a:rPr>
              <a:t> </a:t>
            </a:r>
            <a:r>
              <a:rPr sz="1800" spc="-125" dirty="0">
                <a:latin typeface="Arial MT"/>
                <a:cs typeface="Arial MT"/>
              </a:rPr>
              <a:t>motivaţii: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985"/>
              </a:spcBef>
            </a:pPr>
            <a:r>
              <a:rPr sz="1800" i="1" dirty="0">
                <a:latin typeface="Arial"/>
                <a:cs typeface="Arial"/>
              </a:rPr>
              <a:t>Atragerea</a:t>
            </a:r>
            <a:r>
              <a:rPr sz="1800" i="1" spc="-100" dirty="0">
                <a:latin typeface="Arial"/>
                <a:cs typeface="Arial"/>
              </a:rPr>
              <a:t> </a:t>
            </a:r>
            <a:r>
              <a:rPr sz="1800" i="1" dirty="0">
                <a:latin typeface="Arial"/>
                <a:cs typeface="Arial"/>
              </a:rPr>
              <a:t>clienţilor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</a:pPr>
            <a:r>
              <a:rPr sz="1800" i="1" dirty="0">
                <a:latin typeface="Arial"/>
                <a:cs typeface="Arial"/>
              </a:rPr>
              <a:t>Păstrarea</a:t>
            </a:r>
            <a:r>
              <a:rPr sz="1800" i="1" spc="-114" dirty="0">
                <a:latin typeface="Arial"/>
                <a:cs typeface="Arial"/>
              </a:rPr>
              <a:t> </a:t>
            </a:r>
            <a:r>
              <a:rPr sz="1800" i="1" spc="5" dirty="0">
                <a:latin typeface="Arial"/>
                <a:cs typeface="Arial"/>
              </a:rPr>
              <a:t>clienţilor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</a:pPr>
            <a:r>
              <a:rPr sz="1800" i="1" dirty="0">
                <a:latin typeface="Arial"/>
                <a:cs typeface="Arial"/>
              </a:rPr>
              <a:t>Stimularea</a:t>
            </a:r>
            <a:r>
              <a:rPr sz="1800" i="1" spc="-60" dirty="0">
                <a:latin typeface="Arial"/>
                <a:cs typeface="Arial"/>
              </a:rPr>
              <a:t> </a:t>
            </a:r>
            <a:r>
              <a:rPr sz="1800" i="1" spc="-5" dirty="0">
                <a:latin typeface="Arial"/>
                <a:cs typeface="Arial"/>
              </a:rPr>
              <a:t>vânzărilor</a:t>
            </a:r>
            <a:r>
              <a:rPr sz="1800" i="1" spc="15" dirty="0">
                <a:latin typeface="Arial"/>
                <a:cs typeface="Arial"/>
              </a:rPr>
              <a:t> </a:t>
            </a:r>
            <a:r>
              <a:rPr sz="1800" i="1" spc="5" dirty="0">
                <a:latin typeface="Arial"/>
                <a:cs typeface="Arial"/>
              </a:rPr>
              <a:t>(upselling)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3840" y="262127"/>
            <a:ext cx="1438655" cy="1441704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30400" y="961720"/>
            <a:ext cx="1116330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spc="-25" dirty="0">
                <a:solidFill>
                  <a:srgbClr val="2E5AAC"/>
                </a:solidFill>
              </a:rPr>
              <a:t>VE</a:t>
            </a:r>
            <a:r>
              <a:rPr sz="2000" spc="155" dirty="0">
                <a:solidFill>
                  <a:srgbClr val="2E5AAC"/>
                </a:solidFill>
              </a:rPr>
              <a:t>N</a:t>
            </a:r>
            <a:r>
              <a:rPr sz="2000" spc="70" dirty="0">
                <a:solidFill>
                  <a:srgbClr val="2E5AAC"/>
                </a:solidFill>
              </a:rPr>
              <a:t>I</a:t>
            </a:r>
            <a:r>
              <a:rPr sz="2000" spc="35" dirty="0">
                <a:solidFill>
                  <a:srgbClr val="2E5AAC"/>
                </a:solidFill>
              </a:rPr>
              <a:t>TURI</a:t>
            </a:r>
            <a:endParaRPr sz="2000"/>
          </a:p>
        </p:txBody>
      </p:sp>
      <p:sp>
        <p:nvSpPr>
          <p:cNvPr id="3" name="object 3"/>
          <p:cNvSpPr txBox="1"/>
          <p:nvPr/>
        </p:nvSpPr>
        <p:spPr>
          <a:xfrm>
            <a:off x="5931789" y="578612"/>
            <a:ext cx="5307965" cy="4371340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L="12700" marR="60960">
              <a:lnSpc>
                <a:spcPct val="80000"/>
              </a:lnSpc>
              <a:spcBef>
                <a:spcPts val="509"/>
              </a:spcBef>
            </a:pPr>
            <a:r>
              <a:rPr sz="1700" b="1" spc="10" dirty="0">
                <a:solidFill>
                  <a:srgbClr val="1A315F"/>
                </a:solidFill>
                <a:latin typeface="Trebuchet MS"/>
                <a:cs typeface="Trebuchet MS"/>
              </a:rPr>
              <a:t>Vânzarea</a:t>
            </a:r>
            <a:r>
              <a:rPr sz="1700" b="1" spc="-7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700" b="1" spc="-15" dirty="0">
                <a:solidFill>
                  <a:srgbClr val="1A315F"/>
                </a:solidFill>
                <a:latin typeface="Trebuchet MS"/>
                <a:cs typeface="Trebuchet MS"/>
              </a:rPr>
              <a:t>activelor</a:t>
            </a:r>
            <a:r>
              <a:rPr sz="1700" b="1" spc="-6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700" spc="225" dirty="0">
                <a:solidFill>
                  <a:srgbClr val="7E7E7E"/>
                </a:solidFill>
                <a:latin typeface="Trebuchet MS"/>
                <a:cs typeface="Trebuchet MS"/>
              </a:rPr>
              <a:t>–</a:t>
            </a:r>
            <a:r>
              <a:rPr sz="1700" spc="-1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vânzarea</a:t>
            </a:r>
            <a:r>
              <a:rPr sz="17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60" dirty="0">
                <a:solidFill>
                  <a:srgbClr val="7E7E7E"/>
                </a:solidFill>
                <a:latin typeface="Trebuchet MS"/>
                <a:cs typeface="Trebuchet MS"/>
              </a:rPr>
              <a:t>drepturilor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r>
              <a:rPr sz="1700" spc="-2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7E7E7E"/>
                </a:solidFill>
                <a:latin typeface="Trebuchet MS"/>
                <a:cs typeface="Trebuchet MS"/>
              </a:rPr>
              <a:t>proprietate </a:t>
            </a:r>
            <a:r>
              <a:rPr sz="1700" spc="-50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8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s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90" dirty="0">
                <a:solidFill>
                  <a:srgbClr val="7E7E7E"/>
                </a:solidFill>
                <a:latin typeface="Trebuchet MS"/>
                <a:cs typeface="Trebuchet MS"/>
              </a:rPr>
              <a:t>p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ra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 u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7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0" dirty="0">
                <a:solidFill>
                  <a:srgbClr val="7E7E7E"/>
                </a:solidFill>
                <a:latin typeface="Trebuchet MS"/>
                <a:cs typeface="Trebuchet MS"/>
              </a:rPr>
              <a:t>p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700" spc="-25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d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35" dirty="0">
                <a:solidFill>
                  <a:srgbClr val="7E7E7E"/>
                </a:solidFill>
                <a:latin typeface="Trebuchet MS"/>
                <a:cs typeface="Trebuchet MS"/>
              </a:rPr>
              <a:t>s</a:t>
            </a:r>
            <a:r>
              <a:rPr sz="1700" spc="-6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s</a:t>
            </a:r>
            <a:r>
              <a:rPr sz="1700" spc="-90" dirty="0">
                <a:solidFill>
                  <a:srgbClr val="7E7E7E"/>
                </a:solidFill>
                <a:latin typeface="Trebuchet MS"/>
                <a:cs typeface="Trebuchet MS"/>
              </a:rPr>
              <a:t>p</a:t>
            </a:r>
            <a:r>
              <a:rPr sz="1700" spc="-125" dirty="0">
                <a:solidFill>
                  <a:srgbClr val="7E7E7E"/>
                </a:solidFill>
                <a:latin typeface="Trebuchet MS"/>
                <a:cs typeface="Trebuchet MS"/>
              </a:rPr>
              <a:t>ec</a:t>
            </a:r>
            <a:r>
              <a:rPr sz="1700" spc="-65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200" dirty="0">
                <a:solidFill>
                  <a:srgbClr val="7E7E7E"/>
                </a:solidFill>
                <a:latin typeface="Trebuchet MS"/>
                <a:cs typeface="Trebuchet MS"/>
              </a:rPr>
              <a:t>f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c</a:t>
            </a:r>
            <a:r>
              <a:rPr sz="1700" spc="-254" dirty="0">
                <a:solidFill>
                  <a:srgbClr val="7E7E7E"/>
                </a:solidFill>
                <a:latin typeface="Trebuchet MS"/>
                <a:cs typeface="Trebuchet MS"/>
              </a:rPr>
              <a:t>,</a:t>
            </a:r>
            <a:r>
              <a:rPr sz="1700" spc="-21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7E7E7E"/>
                </a:solidFill>
                <a:latin typeface="Trebuchet MS"/>
                <a:cs typeface="Trebuchet MS"/>
              </a:rPr>
              <a:t>c</a:t>
            </a:r>
            <a:r>
              <a:rPr sz="1700" spc="-9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m</a:t>
            </a:r>
            <a:r>
              <a:rPr sz="17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8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10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200" dirty="0">
                <a:solidFill>
                  <a:srgbClr val="7E7E7E"/>
                </a:solidFill>
                <a:latin typeface="Trebuchet MS"/>
                <a:cs typeface="Trebuchet MS"/>
              </a:rPr>
              <a:t>f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5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700" spc="-5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8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omo</a:t>
            </a:r>
            <a:r>
              <a:rPr sz="1700" spc="-30" dirty="0">
                <a:solidFill>
                  <a:srgbClr val="7E7E7E"/>
                </a:solidFill>
                <a:latin typeface="Trebuchet MS"/>
                <a:cs typeface="Trebuchet MS"/>
              </a:rPr>
              <a:t>b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130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s</a:t>
            </a:r>
            <a:r>
              <a:rPr sz="1700" spc="-18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2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55" dirty="0">
                <a:solidFill>
                  <a:srgbClr val="7E7E7E"/>
                </a:solidFill>
                <a:latin typeface="Trebuchet MS"/>
                <a:cs typeface="Trebuchet MS"/>
              </a:rPr>
              <a:t>n  </a:t>
            </a:r>
            <a:r>
              <a:rPr sz="1700" spc="-204" dirty="0">
                <a:solidFill>
                  <a:srgbClr val="7E7E7E"/>
                </a:solidFill>
                <a:latin typeface="Trebuchet MS"/>
                <a:cs typeface="Trebuchet MS"/>
              </a:rPr>
              <a:t>f</a:t>
            </a:r>
            <a:r>
              <a:rPr sz="1700" spc="-125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700" spc="-175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35" dirty="0">
                <a:solidFill>
                  <a:srgbClr val="7E7E7E"/>
                </a:solidFill>
                <a:latin typeface="Trebuchet MS"/>
                <a:cs typeface="Trebuchet MS"/>
              </a:rPr>
              <a:t>c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700" spc="-5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0" dirty="0">
                <a:solidFill>
                  <a:srgbClr val="7E7E7E"/>
                </a:solidFill>
                <a:latin typeface="Trebuchet MS"/>
                <a:cs typeface="Trebuchet MS"/>
              </a:rPr>
              <a:t>d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0" dirty="0">
                <a:solidFill>
                  <a:srgbClr val="7E7E7E"/>
                </a:solidFill>
                <a:latin typeface="Trebuchet MS"/>
                <a:cs typeface="Trebuchet MS"/>
              </a:rPr>
              <a:t>ş</a:t>
            </a:r>
            <a:r>
              <a:rPr sz="1700" spc="-13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m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p</a:t>
            </a:r>
            <a:r>
              <a:rPr sz="1700" spc="20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700" spc="-75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700" spc="-254" dirty="0">
                <a:solidFill>
                  <a:srgbClr val="7E7E7E"/>
                </a:solidFill>
                <a:latin typeface="Trebuchet MS"/>
                <a:cs typeface="Trebuchet MS"/>
              </a:rPr>
              <a:t>.</a:t>
            </a:r>
            <a:endParaRPr sz="1700">
              <a:latin typeface="Trebuchet MS"/>
              <a:cs typeface="Trebuchet MS"/>
            </a:endParaRPr>
          </a:p>
          <a:p>
            <a:pPr marL="12700">
              <a:lnSpc>
                <a:spcPts val="1835"/>
              </a:lnSpc>
              <a:spcBef>
                <a:spcPts val="605"/>
              </a:spcBef>
            </a:pPr>
            <a:r>
              <a:rPr sz="1700" b="1" spc="-40" dirty="0">
                <a:solidFill>
                  <a:srgbClr val="1A315F"/>
                </a:solidFill>
                <a:latin typeface="Trebuchet MS"/>
                <a:cs typeface="Trebuchet MS"/>
              </a:rPr>
              <a:t>Tarif</a:t>
            </a:r>
            <a:r>
              <a:rPr sz="1700" b="1" spc="-5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700" b="1" spc="-25" dirty="0">
                <a:solidFill>
                  <a:srgbClr val="1A315F"/>
                </a:solidFill>
                <a:latin typeface="Trebuchet MS"/>
                <a:cs typeface="Trebuchet MS"/>
              </a:rPr>
              <a:t>de</a:t>
            </a:r>
            <a:r>
              <a:rPr sz="1700" b="1" spc="-4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700" b="1" spc="-20" dirty="0">
                <a:solidFill>
                  <a:srgbClr val="1A315F"/>
                </a:solidFill>
                <a:latin typeface="Trebuchet MS"/>
                <a:cs typeface="Trebuchet MS"/>
              </a:rPr>
              <a:t>utilizare</a:t>
            </a:r>
            <a:r>
              <a:rPr sz="1700" b="1" spc="-5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700" spc="225" dirty="0">
                <a:solidFill>
                  <a:srgbClr val="7E7E7E"/>
                </a:solidFill>
                <a:latin typeface="Trebuchet MS"/>
                <a:cs typeface="Trebuchet MS"/>
              </a:rPr>
              <a:t>–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este</a:t>
            </a:r>
            <a:r>
              <a:rPr sz="17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generat</a:t>
            </a:r>
            <a:r>
              <a:rPr sz="1700" spc="-5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r>
              <a:rPr sz="1700" spc="-3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utilizarea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7E7E7E"/>
                </a:solidFill>
                <a:latin typeface="Trebuchet MS"/>
                <a:cs typeface="Trebuchet MS"/>
              </a:rPr>
              <a:t>unui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serviciu,</a:t>
            </a:r>
            <a:endParaRPr sz="1700">
              <a:latin typeface="Trebuchet MS"/>
              <a:cs typeface="Trebuchet MS"/>
            </a:endParaRPr>
          </a:p>
          <a:p>
            <a:pPr marL="12700">
              <a:lnSpc>
                <a:spcPts val="1835"/>
              </a:lnSpc>
            </a:pPr>
            <a:r>
              <a:rPr sz="1700" spc="-90" dirty="0">
                <a:solidFill>
                  <a:srgbClr val="7E7E7E"/>
                </a:solidFill>
                <a:latin typeface="Trebuchet MS"/>
                <a:cs typeface="Trebuchet MS"/>
              </a:rPr>
              <a:t>d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60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x</a:t>
            </a:r>
            <a:r>
              <a:rPr sz="1700" spc="-250" dirty="0">
                <a:solidFill>
                  <a:srgbClr val="7E7E7E"/>
                </a:solidFill>
                <a:latin typeface="Trebuchet MS"/>
                <a:cs typeface="Trebuchet MS"/>
              </a:rPr>
              <a:t>.</a:t>
            </a:r>
            <a:r>
              <a:rPr sz="1700" spc="-254" dirty="0">
                <a:solidFill>
                  <a:srgbClr val="7E7E7E"/>
                </a:solidFill>
                <a:latin typeface="Trebuchet MS"/>
                <a:cs typeface="Trebuchet MS"/>
              </a:rPr>
              <a:t>,</a:t>
            </a:r>
            <a:r>
              <a:rPr sz="1700" spc="-2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55" dirty="0">
                <a:solidFill>
                  <a:srgbClr val="7E7E7E"/>
                </a:solidFill>
                <a:latin typeface="Trebuchet MS"/>
                <a:cs typeface="Trebuchet MS"/>
              </a:rPr>
              <a:t>m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700" spc="-75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e </a:t>
            </a:r>
            <a:r>
              <a:rPr sz="1700" spc="-90" dirty="0">
                <a:solidFill>
                  <a:srgbClr val="7E7E7E"/>
                </a:solidFill>
                <a:latin typeface="Trebuchet MS"/>
                <a:cs typeface="Trebuchet MS"/>
              </a:rPr>
              <a:t>d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50" dirty="0">
                <a:solidFill>
                  <a:srgbClr val="7E7E7E"/>
                </a:solidFill>
                <a:latin typeface="Trebuchet MS"/>
                <a:cs typeface="Trebuchet MS"/>
              </a:rPr>
              <a:t>co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700" spc="-120" dirty="0">
                <a:solidFill>
                  <a:srgbClr val="7E7E7E"/>
                </a:solidFill>
                <a:latin typeface="Trebuchet MS"/>
                <a:cs typeface="Trebuchet MS"/>
              </a:rPr>
              <a:t>v</a:t>
            </a:r>
            <a:r>
              <a:rPr sz="1700" spc="20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700" spc="-35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b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15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8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700" spc="-15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700" spc="-190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155" dirty="0">
                <a:solidFill>
                  <a:srgbClr val="7E7E7E"/>
                </a:solidFill>
                <a:latin typeface="Trebuchet MS"/>
                <a:cs typeface="Trebuchet MS"/>
              </a:rPr>
              <a:t>f</a:t>
            </a:r>
            <a:r>
              <a:rPr sz="1700" spc="20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700" spc="-75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130" dirty="0">
                <a:solidFill>
                  <a:srgbClr val="7E7E7E"/>
                </a:solidFill>
                <a:latin typeface="Trebuchet MS"/>
                <a:cs typeface="Trebuchet MS"/>
              </a:rPr>
              <a:t>că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s</a:t>
            </a:r>
            <a:r>
              <a:rPr sz="1700" spc="-175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3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30" dirty="0">
                <a:solidFill>
                  <a:srgbClr val="7E7E7E"/>
                </a:solidFill>
                <a:latin typeface="Trebuchet MS"/>
                <a:cs typeface="Trebuchet MS"/>
              </a:rPr>
              <a:t>c</a:t>
            </a:r>
            <a:r>
              <a:rPr sz="1700" spc="-15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90" dirty="0">
                <a:solidFill>
                  <a:srgbClr val="7E7E7E"/>
                </a:solidFill>
                <a:latin typeface="Trebuchet MS"/>
                <a:cs typeface="Trebuchet MS"/>
              </a:rPr>
              <a:t>meră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0" dirty="0">
                <a:solidFill>
                  <a:srgbClr val="7E7E7E"/>
                </a:solidFill>
                <a:latin typeface="Trebuchet MS"/>
                <a:cs typeface="Trebuchet MS"/>
              </a:rPr>
              <a:t>d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6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75" dirty="0">
                <a:solidFill>
                  <a:srgbClr val="7E7E7E"/>
                </a:solidFill>
                <a:latin typeface="Trebuchet MS"/>
                <a:cs typeface="Trebuchet MS"/>
              </a:rPr>
              <a:t>h</a:t>
            </a:r>
            <a:r>
              <a:rPr sz="1700" spc="20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700" spc="-15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700" spc="-254" dirty="0">
                <a:solidFill>
                  <a:srgbClr val="7E7E7E"/>
                </a:solidFill>
                <a:latin typeface="Trebuchet MS"/>
                <a:cs typeface="Trebuchet MS"/>
              </a:rPr>
              <a:t>.</a:t>
            </a:r>
            <a:endParaRPr sz="1700">
              <a:latin typeface="Trebuchet MS"/>
              <a:cs typeface="Trebuchet MS"/>
            </a:endParaRPr>
          </a:p>
          <a:p>
            <a:pPr marL="12700" marR="666750">
              <a:lnSpc>
                <a:spcPts val="1630"/>
              </a:lnSpc>
              <a:spcBef>
                <a:spcPts val="994"/>
              </a:spcBef>
            </a:pPr>
            <a:r>
              <a:rPr sz="1700" b="1" spc="40" dirty="0">
                <a:solidFill>
                  <a:srgbClr val="1A315F"/>
                </a:solidFill>
                <a:latin typeface="Trebuchet MS"/>
                <a:cs typeface="Trebuchet MS"/>
              </a:rPr>
              <a:t>Abonament</a:t>
            </a:r>
            <a:r>
              <a:rPr sz="1700" b="1" spc="-2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700" spc="225" dirty="0">
                <a:solidFill>
                  <a:srgbClr val="7E7E7E"/>
                </a:solidFill>
                <a:latin typeface="Trebuchet MS"/>
                <a:cs typeface="Trebuchet MS"/>
              </a:rPr>
              <a:t>–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generat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r>
              <a:rPr sz="17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comercializarea</a:t>
            </a:r>
            <a:r>
              <a:rPr sz="17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accesului </a:t>
            </a:r>
            <a:r>
              <a:rPr sz="1700" spc="-49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75" dirty="0">
                <a:solidFill>
                  <a:srgbClr val="7E7E7E"/>
                </a:solidFill>
                <a:latin typeface="Trebuchet MS"/>
                <a:cs typeface="Trebuchet MS"/>
              </a:rPr>
              <a:t>continuu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45" dirty="0">
                <a:solidFill>
                  <a:srgbClr val="7E7E7E"/>
                </a:solidFill>
                <a:latin typeface="Trebuchet MS"/>
                <a:cs typeface="Trebuchet MS"/>
              </a:rPr>
              <a:t>la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75" dirty="0">
                <a:solidFill>
                  <a:srgbClr val="7E7E7E"/>
                </a:solidFill>
                <a:latin typeface="Trebuchet MS"/>
                <a:cs typeface="Trebuchet MS"/>
              </a:rPr>
              <a:t>un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serviciu,</a:t>
            </a:r>
            <a:r>
              <a:rPr sz="1700" spc="-21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50" dirty="0">
                <a:solidFill>
                  <a:srgbClr val="7E7E7E"/>
                </a:solidFill>
                <a:latin typeface="Trebuchet MS"/>
                <a:cs typeface="Trebuchet MS"/>
              </a:rPr>
              <a:t>ex.,</a:t>
            </a:r>
            <a:r>
              <a:rPr sz="1700" spc="-2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muzică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sau</a:t>
            </a:r>
            <a:r>
              <a:rPr sz="1700" spc="-5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50" dirty="0">
                <a:solidFill>
                  <a:srgbClr val="7E7E7E"/>
                </a:solidFill>
                <a:latin typeface="Trebuchet MS"/>
                <a:cs typeface="Trebuchet MS"/>
              </a:rPr>
              <a:t>film.</a:t>
            </a:r>
            <a:endParaRPr sz="1700">
              <a:latin typeface="Trebuchet MS"/>
              <a:cs typeface="Trebuchet MS"/>
            </a:endParaRPr>
          </a:p>
          <a:p>
            <a:pPr marL="12700" marR="523240">
              <a:lnSpc>
                <a:spcPts val="1630"/>
              </a:lnSpc>
              <a:spcBef>
                <a:spcPts val="1015"/>
              </a:spcBef>
            </a:pPr>
            <a:r>
              <a:rPr sz="1700" b="1" spc="5" dirty="0">
                <a:solidFill>
                  <a:srgbClr val="1A315F"/>
                </a:solidFill>
                <a:latin typeface="Trebuchet MS"/>
                <a:cs typeface="Trebuchet MS"/>
              </a:rPr>
              <a:t>Creditare,</a:t>
            </a:r>
            <a:r>
              <a:rPr sz="1700" b="1" spc="-254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700" b="1" spc="-35" dirty="0">
                <a:solidFill>
                  <a:srgbClr val="1A315F"/>
                </a:solidFill>
                <a:latin typeface="Trebuchet MS"/>
                <a:cs typeface="Trebuchet MS"/>
              </a:rPr>
              <a:t>leasing,</a:t>
            </a:r>
            <a:r>
              <a:rPr sz="1700" b="1" spc="-18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700" b="1" spc="-30" dirty="0">
                <a:solidFill>
                  <a:srgbClr val="1A315F"/>
                </a:solidFill>
                <a:latin typeface="Trebuchet MS"/>
                <a:cs typeface="Trebuchet MS"/>
              </a:rPr>
              <a:t>închiriere </a:t>
            </a:r>
            <a:r>
              <a:rPr sz="1700" spc="225" dirty="0">
                <a:solidFill>
                  <a:srgbClr val="7E7E7E"/>
                </a:solidFill>
                <a:latin typeface="Trebuchet MS"/>
                <a:cs typeface="Trebuchet MS"/>
              </a:rPr>
              <a:t>–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75" dirty="0">
                <a:solidFill>
                  <a:srgbClr val="7E7E7E"/>
                </a:solidFill>
                <a:latin typeface="Trebuchet MS"/>
                <a:cs typeface="Trebuchet MS"/>
              </a:rPr>
              <a:t>drepturi temporare </a:t>
            </a:r>
            <a:r>
              <a:rPr sz="1700" spc="-49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60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x</a:t>
            </a:r>
            <a:r>
              <a:rPr sz="1700" spc="-140" dirty="0">
                <a:solidFill>
                  <a:srgbClr val="7E7E7E"/>
                </a:solidFill>
                <a:latin typeface="Trebuchet MS"/>
                <a:cs typeface="Trebuchet MS"/>
              </a:rPr>
              <a:t>c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z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120" dirty="0">
                <a:solidFill>
                  <a:srgbClr val="7E7E7E"/>
                </a:solidFill>
                <a:latin typeface="Trebuchet MS"/>
                <a:cs typeface="Trebuchet MS"/>
              </a:rPr>
              <a:t>v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125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z</a:t>
            </a:r>
            <a:r>
              <a:rPr sz="1700" spc="-18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20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7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7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8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c</a:t>
            </a:r>
            <a:r>
              <a:rPr sz="1700" spc="-85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190" dirty="0">
                <a:solidFill>
                  <a:srgbClr val="7E7E7E"/>
                </a:solidFill>
                <a:latin typeface="Trebuchet MS"/>
                <a:cs typeface="Trebuchet MS"/>
              </a:rPr>
              <a:t>v</a:t>
            </a:r>
            <a:r>
              <a:rPr sz="1700" spc="-254" dirty="0">
                <a:solidFill>
                  <a:srgbClr val="7E7E7E"/>
                </a:solidFill>
                <a:latin typeface="Trebuchet MS"/>
                <a:cs typeface="Trebuchet MS"/>
              </a:rPr>
              <a:t>,</a:t>
            </a:r>
            <a:r>
              <a:rPr sz="1700" spc="-21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r>
              <a:rPr sz="1700" spc="-6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60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x</a:t>
            </a:r>
            <a:r>
              <a:rPr sz="1700" spc="-250" dirty="0">
                <a:solidFill>
                  <a:srgbClr val="7E7E7E"/>
                </a:solidFill>
                <a:latin typeface="Trebuchet MS"/>
                <a:cs typeface="Trebuchet MS"/>
              </a:rPr>
              <a:t>,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m</a:t>
            </a:r>
            <a:r>
              <a:rPr sz="17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40" dirty="0">
                <a:solidFill>
                  <a:srgbClr val="7E7E7E"/>
                </a:solidFill>
                <a:latin typeface="Trebuchet MS"/>
                <a:cs typeface="Trebuchet MS"/>
              </a:rPr>
              <a:t>c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b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8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700" spc="25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endParaRPr sz="1700">
              <a:latin typeface="Trebuchet MS"/>
              <a:cs typeface="Trebuchet MS"/>
            </a:endParaRPr>
          </a:p>
          <a:p>
            <a:pPr marL="12700" marR="245110">
              <a:lnSpc>
                <a:spcPct val="80100"/>
              </a:lnSpc>
              <a:spcBef>
                <a:spcPts val="1019"/>
              </a:spcBef>
            </a:pPr>
            <a:r>
              <a:rPr sz="1700" b="1" spc="-15" dirty="0">
                <a:solidFill>
                  <a:srgbClr val="1A315F"/>
                </a:solidFill>
                <a:latin typeface="Trebuchet MS"/>
                <a:cs typeface="Trebuchet MS"/>
              </a:rPr>
              <a:t>Licenţiere </a:t>
            </a:r>
            <a:r>
              <a:rPr sz="1700" spc="225" dirty="0">
                <a:solidFill>
                  <a:srgbClr val="7E7E7E"/>
                </a:solidFill>
                <a:latin typeface="Trebuchet MS"/>
                <a:cs typeface="Trebuchet MS"/>
              </a:rPr>
              <a:t>– 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clientul 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are </a:t>
            </a:r>
            <a:r>
              <a:rPr sz="1700" spc="-85" dirty="0">
                <a:solidFill>
                  <a:srgbClr val="7E7E7E"/>
                </a:solidFill>
                <a:latin typeface="Trebuchet MS"/>
                <a:cs typeface="Trebuchet MS"/>
              </a:rPr>
              <a:t>dreptul 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de </a:t>
            </a:r>
            <a:r>
              <a:rPr sz="1700" spc="-165" dirty="0">
                <a:solidFill>
                  <a:srgbClr val="7E7E7E"/>
                </a:solidFill>
                <a:latin typeface="Trebuchet MS"/>
                <a:cs typeface="Trebuchet MS"/>
              </a:rPr>
              <a:t>a 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utiliza </a:t>
            </a:r>
            <a:r>
              <a:rPr sz="1700" spc="-90" dirty="0">
                <a:solidFill>
                  <a:srgbClr val="7E7E7E"/>
                </a:solidFill>
                <a:latin typeface="Trebuchet MS"/>
                <a:cs typeface="Trebuchet MS"/>
              </a:rPr>
              <a:t>proprietatea </a:t>
            </a:r>
            <a:r>
              <a:rPr sz="1700" spc="-50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intelectuală protejată 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contra </a:t>
            </a:r>
            <a:r>
              <a:rPr sz="1700" spc="-90" dirty="0">
                <a:solidFill>
                  <a:srgbClr val="7E7E7E"/>
                </a:solidFill>
                <a:latin typeface="Trebuchet MS"/>
                <a:cs typeface="Trebuchet MS"/>
              </a:rPr>
              <a:t>unei </a:t>
            </a:r>
            <a:r>
              <a:rPr sz="1700" spc="-135" dirty="0">
                <a:solidFill>
                  <a:srgbClr val="7E7E7E"/>
                </a:solidFill>
                <a:latin typeface="Trebuchet MS"/>
                <a:cs typeface="Trebuchet MS"/>
              </a:rPr>
              <a:t>taxe, 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de </a:t>
            </a:r>
            <a:r>
              <a:rPr sz="1700" spc="-150" dirty="0">
                <a:solidFill>
                  <a:srgbClr val="7E7E7E"/>
                </a:solidFill>
                <a:latin typeface="Trebuchet MS"/>
                <a:cs typeface="Trebuchet MS"/>
              </a:rPr>
              <a:t>ex., 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media 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sau 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patentele</a:t>
            </a:r>
            <a:endParaRPr sz="1700">
              <a:latin typeface="Trebuchet MS"/>
              <a:cs typeface="Trebuchet MS"/>
            </a:endParaRPr>
          </a:p>
          <a:p>
            <a:pPr marL="12700">
              <a:lnSpc>
                <a:spcPts val="1835"/>
              </a:lnSpc>
              <a:spcBef>
                <a:spcPts val="600"/>
              </a:spcBef>
            </a:pPr>
            <a:r>
              <a:rPr sz="1700" b="1" spc="-40" dirty="0">
                <a:solidFill>
                  <a:srgbClr val="1A315F"/>
                </a:solidFill>
                <a:latin typeface="Trebuchet MS"/>
                <a:cs typeface="Trebuchet MS"/>
              </a:rPr>
              <a:t>Taxe</a:t>
            </a:r>
            <a:r>
              <a:rPr sz="1700" b="1" spc="-6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700" b="1" spc="-25" dirty="0">
                <a:solidFill>
                  <a:srgbClr val="1A315F"/>
                </a:solidFill>
                <a:latin typeface="Trebuchet MS"/>
                <a:cs typeface="Trebuchet MS"/>
              </a:rPr>
              <a:t>de</a:t>
            </a:r>
            <a:r>
              <a:rPr sz="1700" b="1" spc="-4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700" b="1" spc="-25" dirty="0">
                <a:solidFill>
                  <a:srgbClr val="1A315F"/>
                </a:solidFill>
                <a:latin typeface="Trebuchet MS"/>
                <a:cs typeface="Trebuchet MS"/>
              </a:rPr>
              <a:t>brokeraj</a:t>
            </a:r>
            <a:r>
              <a:rPr sz="1700" b="1" spc="-3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700" spc="225" dirty="0">
                <a:solidFill>
                  <a:srgbClr val="7E7E7E"/>
                </a:solidFill>
                <a:latin typeface="Trebuchet MS"/>
                <a:cs typeface="Trebuchet MS"/>
              </a:rPr>
              <a:t>–</a:t>
            </a:r>
            <a:r>
              <a:rPr sz="1700" spc="-5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generate</a:t>
            </a:r>
            <a:r>
              <a:rPr sz="1700" spc="-6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7E7E7E"/>
                </a:solidFill>
                <a:latin typeface="Trebuchet MS"/>
                <a:cs typeface="Trebuchet MS"/>
              </a:rPr>
              <a:t>serviciile 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7E7E7E"/>
                </a:solidFill>
                <a:latin typeface="Trebuchet MS"/>
                <a:cs typeface="Trebuchet MS"/>
              </a:rPr>
              <a:t>intermediere</a:t>
            </a:r>
            <a:endParaRPr sz="1700">
              <a:latin typeface="Trebuchet MS"/>
              <a:cs typeface="Trebuchet MS"/>
            </a:endParaRPr>
          </a:p>
          <a:p>
            <a:pPr marL="12700" marR="302895">
              <a:lnSpc>
                <a:spcPts val="1630"/>
              </a:lnSpc>
              <a:spcBef>
                <a:spcPts val="195"/>
              </a:spcBef>
            </a:pP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î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700" spc="-5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m</a:t>
            </a:r>
            <a:r>
              <a:rPr sz="1700" spc="-15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8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7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30" dirty="0">
                <a:solidFill>
                  <a:srgbClr val="7E7E7E"/>
                </a:solidFill>
                <a:latin typeface="Trebuchet MS"/>
                <a:cs typeface="Trebuchet MS"/>
              </a:rPr>
              <a:t>d</a:t>
            </a:r>
            <a:r>
              <a:rPr sz="1700" spc="-35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170" dirty="0">
                <a:solidFill>
                  <a:srgbClr val="7E7E7E"/>
                </a:solidFill>
                <a:latin typeface="Trebuchet MS"/>
                <a:cs typeface="Trebuchet MS"/>
              </a:rPr>
              <a:t>ă</a:t>
            </a:r>
            <a:r>
              <a:rPr sz="1700" spc="-6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s</a:t>
            </a:r>
            <a:r>
              <a:rPr sz="1700" spc="-18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2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m</a:t>
            </a:r>
            <a:r>
              <a:rPr sz="1700" spc="-18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5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20" dirty="0">
                <a:solidFill>
                  <a:srgbClr val="7E7E7E"/>
                </a:solidFill>
                <a:latin typeface="Trebuchet MS"/>
                <a:cs typeface="Trebuchet MS"/>
              </a:rPr>
              <a:t>m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125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8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0" dirty="0">
                <a:solidFill>
                  <a:srgbClr val="7E7E7E"/>
                </a:solidFill>
                <a:latin typeface="Trebuchet MS"/>
                <a:cs typeface="Trebuchet MS"/>
              </a:rPr>
              <a:t>p</a:t>
            </a:r>
            <a:r>
              <a:rPr sz="1700" spc="-180" dirty="0">
                <a:solidFill>
                  <a:srgbClr val="7E7E7E"/>
                </a:solidFill>
                <a:latin typeface="Trebuchet MS"/>
                <a:cs typeface="Trebuchet MS"/>
              </a:rPr>
              <a:t>ă</a:t>
            </a:r>
            <a:r>
              <a:rPr sz="1700" spc="-50" dirty="0">
                <a:solidFill>
                  <a:srgbClr val="7E7E7E"/>
                </a:solidFill>
                <a:latin typeface="Trebuchet MS"/>
                <a:cs typeface="Trebuchet MS"/>
              </a:rPr>
              <a:t>rţ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254" dirty="0">
                <a:solidFill>
                  <a:srgbClr val="7E7E7E"/>
                </a:solidFill>
                <a:latin typeface="Trebuchet MS"/>
                <a:cs typeface="Trebuchet MS"/>
              </a:rPr>
              <a:t>,</a:t>
            </a:r>
            <a:r>
              <a:rPr sz="1700" spc="-2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60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x</a:t>
            </a:r>
            <a:r>
              <a:rPr sz="1700" spc="-250" dirty="0">
                <a:solidFill>
                  <a:srgbClr val="7E7E7E"/>
                </a:solidFill>
                <a:latin typeface="Trebuchet MS"/>
                <a:cs typeface="Trebuchet MS"/>
              </a:rPr>
              <a:t>.</a:t>
            </a:r>
            <a:r>
              <a:rPr sz="1700" spc="-254" dirty="0">
                <a:solidFill>
                  <a:srgbClr val="7E7E7E"/>
                </a:solidFill>
                <a:latin typeface="Trebuchet MS"/>
                <a:cs typeface="Trebuchet MS"/>
              </a:rPr>
              <a:t>,</a:t>
            </a:r>
            <a:r>
              <a:rPr sz="1700" spc="-2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com</a:t>
            </a:r>
            <a:r>
              <a:rPr sz="1700" spc="-50" dirty="0">
                <a:solidFill>
                  <a:srgbClr val="7E7E7E"/>
                </a:solidFill>
                <a:latin typeface="Trebuchet MS"/>
                <a:cs typeface="Trebuchet MS"/>
              </a:rPr>
              <a:t>p</a:t>
            </a:r>
            <a:r>
              <a:rPr sz="1700" spc="-18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75" dirty="0">
                <a:solidFill>
                  <a:srgbClr val="7E7E7E"/>
                </a:solidFill>
                <a:latin typeface="Trebuchet MS"/>
                <a:cs typeface="Trebuchet MS"/>
              </a:rPr>
              <a:t> de  </a:t>
            </a:r>
            <a:r>
              <a:rPr sz="1700" spc="-130" dirty="0">
                <a:solidFill>
                  <a:srgbClr val="7E7E7E"/>
                </a:solidFill>
                <a:latin typeface="Trebuchet MS"/>
                <a:cs typeface="Trebuchet MS"/>
              </a:rPr>
              <a:t>c</a:t>
            </a:r>
            <a:r>
              <a:rPr sz="1700" spc="-15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20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d</a:t>
            </a:r>
            <a:r>
              <a:rPr sz="1700" spc="-75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50" dirty="0">
                <a:solidFill>
                  <a:srgbClr val="7E7E7E"/>
                </a:solidFill>
                <a:latin typeface="Trebuchet MS"/>
                <a:cs typeface="Trebuchet MS"/>
              </a:rPr>
              <a:t>ri 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50" dirty="0">
                <a:solidFill>
                  <a:srgbClr val="7E7E7E"/>
                </a:solidFill>
                <a:latin typeface="Trebuchet MS"/>
                <a:cs typeface="Trebuchet MS"/>
              </a:rPr>
              <a:t>c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di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8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s</a:t>
            </a:r>
            <a:r>
              <a:rPr sz="1700" spc="-18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2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8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140" dirty="0">
                <a:solidFill>
                  <a:srgbClr val="7E7E7E"/>
                </a:solidFill>
                <a:latin typeface="Trebuchet MS"/>
                <a:cs typeface="Trebuchet MS"/>
              </a:rPr>
              <a:t>g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85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ţ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5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m</a:t>
            </a:r>
            <a:r>
              <a:rPr sz="1700" spc="-35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700" spc="-30" dirty="0">
                <a:solidFill>
                  <a:srgbClr val="7E7E7E"/>
                </a:solidFill>
                <a:latin typeface="Trebuchet MS"/>
                <a:cs typeface="Trebuchet MS"/>
              </a:rPr>
              <a:t>b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125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18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60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700" spc="-1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254" dirty="0">
                <a:solidFill>
                  <a:srgbClr val="7E7E7E"/>
                </a:solidFill>
                <a:latin typeface="Trebuchet MS"/>
                <a:cs typeface="Trebuchet MS"/>
              </a:rPr>
              <a:t>.</a:t>
            </a:r>
            <a:endParaRPr sz="1700">
              <a:latin typeface="Trebuchet MS"/>
              <a:cs typeface="Trebuchet MS"/>
            </a:endParaRPr>
          </a:p>
          <a:p>
            <a:pPr marL="12700" marR="234950">
              <a:lnSpc>
                <a:spcPct val="80000"/>
              </a:lnSpc>
              <a:spcBef>
                <a:spcPts val="1025"/>
              </a:spcBef>
            </a:pPr>
            <a:r>
              <a:rPr sz="1700" b="1" spc="-10" dirty="0">
                <a:solidFill>
                  <a:srgbClr val="1A315F"/>
                </a:solidFill>
                <a:latin typeface="Trebuchet MS"/>
                <a:cs typeface="Trebuchet MS"/>
              </a:rPr>
              <a:t>Publicitate</a:t>
            </a:r>
            <a:r>
              <a:rPr sz="1700" b="1" spc="-4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700" spc="225" dirty="0">
                <a:solidFill>
                  <a:srgbClr val="7E7E7E"/>
                </a:solidFill>
                <a:latin typeface="Trebuchet MS"/>
                <a:cs typeface="Trebuchet MS"/>
              </a:rPr>
              <a:t>–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20" dirty="0">
                <a:solidFill>
                  <a:srgbClr val="7E7E7E"/>
                </a:solidFill>
                <a:latin typeface="Trebuchet MS"/>
                <a:cs typeface="Trebuchet MS"/>
              </a:rPr>
              <a:t>tarife</a:t>
            </a:r>
            <a:r>
              <a:rPr sz="17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generate</a:t>
            </a:r>
            <a:r>
              <a:rPr sz="1700" spc="-5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r>
              <a:rPr sz="1700" spc="-6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publicitatea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7E7E7E"/>
                </a:solidFill>
                <a:latin typeface="Trebuchet MS"/>
                <a:cs typeface="Trebuchet MS"/>
              </a:rPr>
              <a:t>unui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produs, </a:t>
            </a:r>
            <a:r>
              <a:rPr sz="1700" spc="-49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75" dirty="0">
                <a:solidFill>
                  <a:srgbClr val="7E7E7E"/>
                </a:solidFill>
                <a:latin typeface="Trebuchet MS"/>
                <a:cs typeface="Trebuchet MS"/>
              </a:rPr>
              <a:t>serviciu</a:t>
            </a:r>
            <a:r>
              <a:rPr sz="17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sau</a:t>
            </a:r>
            <a:r>
              <a:rPr sz="1700" spc="-2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brand.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9416" y="1651761"/>
            <a:ext cx="4363720" cy="274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Arial MT"/>
                <a:cs typeface="Arial MT"/>
              </a:rPr>
              <a:t>Veniturile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spc="-80" dirty="0">
                <a:latin typeface="Arial MT"/>
                <a:cs typeface="Arial MT"/>
              </a:rPr>
              <a:t>reprezintă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elementul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vital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al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unei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latin typeface="Arial MT"/>
                <a:cs typeface="Arial MT"/>
              </a:rPr>
              <a:t>afaceri.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</a:pPr>
            <a:r>
              <a:rPr sz="1800" dirty="0">
                <a:latin typeface="Arial MT"/>
                <a:cs typeface="Arial MT"/>
              </a:rPr>
              <a:t>P</a:t>
            </a:r>
            <a:r>
              <a:rPr sz="1800" spc="5" dirty="0">
                <a:latin typeface="Arial MT"/>
                <a:cs typeface="Arial MT"/>
              </a:rPr>
              <a:t>en</a:t>
            </a:r>
            <a:r>
              <a:rPr sz="1800" dirty="0">
                <a:latin typeface="Arial MT"/>
                <a:cs typeface="Arial MT"/>
              </a:rPr>
              <a:t>tru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10" dirty="0">
                <a:latin typeface="Arial MT"/>
                <a:cs typeface="Arial MT"/>
              </a:rPr>
              <a:t>c</a:t>
            </a:r>
            <a:r>
              <a:rPr sz="1800" spc="5" dirty="0">
                <a:latin typeface="Arial MT"/>
                <a:cs typeface="Arial MT"/>
              </a:rPr>
              <a:t>e</a:t>
            </a:r>
            <a:r>
              <a:rPr sz="1800" dirty="0">
                <a:latin typeface="Arial MT"/>
                <a:cs typeface="Arial MT"/>
              </a:rPr>
              <a:t>,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10" dirty="0">
                <a:latin typeface="Arial MT"/>
                <a:cs typeface="Arial MT"/>
              </a:rPr>
              <a:t>c</a:t>
            </a:r>
            <a:r>
              <a:rPr sz="1800" spc="5" dirty="0">
                <a:latin typeface="Arial MT"/>
                <a:cs typeface="Arial MT"/>
              </a:rPr>
              <a:t>u</a:t>
            </a:r>
            <a:r>
              <a:rPr sz="1800" dirty="0">
                <a:latin typeface="Arial MT"/>
                <a:cs typeface="Arial MT"/>
              </a:rPr>
              <a:t>m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spc="-890" dirty="0">
                <a:latin typeface="Arial MT"/>
                <a:cs typeface="Arial MT"/>
              </a:rPr>
              <a:t>ş</a:t>
            </a:r>
            <a:r>
              <a:rPr sz="1800" dirty="0">
                <a:latin typeface="Arial MT"/>
                <a:cs typeface="Arial MT"/>
              </a:rPr>
              <a:t>i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10" dirty="0">
                <a:latin typeface="Arial MT"/>
                <a:cs typeface="Arial MT"/>
              </a:rPr>
              <a:t>c</a:t>
            </a:r>
            <a:r>
              <a:rPr sz="1800" spc="5" dirty="0">
                <a:latin typeface="Arial MT"/>
                <a:cs typeface="Arial MT"/>
              </a:rPr>
              <a:t>â</a:t>
            </a:r>
            <a:r>
              <a:rPr sz="1800" dirty="0">
                <a:latin typeface="Arial MT"/>
                <a:cs typeface="Arial MT"/>
              </a:rPr>
              <a:t>t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d</a:t>
            </a:r>
            <a:r>
              <a:rPr sz="1800" dirty="0">
                <a:latin typeface="Arial MT"/>
                <a:cs typeface="Arial MT"/>
              </a:rPr>
              <a:t>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fr</a:t>
            </a:r>
            <a:r>
              <a:rPr sz="1800" spc="5" dirty="0">
                <a:latin typeface="Arial MT"/>
                <a:cs typeface="Arial MT"/>
              </a:rPr>
              <a:t>e</a:t>
            </a:r>
            <a:r>
              <a:rPr sz="1800" spc="10" dirty="0">
                <a:latin typeface="Arial MT"/>
                <a:cs typeface="Arial MT"/>
              </a:rPr>
              <a:t>c</a:t>
            </a:r>
            <a:r>
              <a:rPr sz="1800" spc="-15" dirty="0">
                <a:latin typeface="Arial MT"/>
                <a:cs typeface="Arial MT"/>
              </a:rPr>
              <a:t>v</a:t>
            </a:r>
            <a:r>
              <a:rPr sz="1800" spc="5" dirty="0">
                <a:latin typeface="Arial MT"/>
                <a:cs typeface="Arial MT"/>
              </a:rPr>
              <a:t>en</a:t>
            </a:r>
            <a:r>
              <a:rPr sz="1800" dirty="0">
                <a:latin typeface="Arial MT"/>
                <a:cs typeface="Arial MT"/>
              </a:rPr>
              <a:t>t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u</a:t>
            </a:r>
            <a:r>
              <a:rPr sz="1800" dirty="0">
                <a:latin typeface="Arial MT"/>
                <a:cs typeface="Arial MT"/>
              </a:rPr>
              <a:t>r</a:t>
            </a:r>
            <a:r>
              <a:rPr sz="1800" spc="10" dirty="0">
                <a:latin typeface="Arial MT"/>
                <a:cs typeface="Arial MT"/>
              </a:rPr>
              <a:t>m</a:t>
            </a:r>
            <a:r>
              <a:rPr sz="1800" spc="5" dirty="0">
                <a:latin typeface="Arial MT"/>
                <a:cs typeface="Arial MT"/>
              </a:rPr>
              <a:t>ea</a:t>
            </a:r>
            <a:r>
              <a:rPr sz="1800" spc="-15" dirty="0">
                <a:latin typeface="Arial MT"/>
                <a:cs typeface="Arial MT"/>
              </a:rPr>
              <a:t>z</a:t>
            </a:r>
            <a:r>
              <a:rPr sz="1800" spc="-800" dirty="0">
                <a:latin typeface="Arial MT"/>
                <a:cs typeface="Arial MT"/>
              </a:rPr>
              <a:t>ă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800" spc="5" dirty="0">
                <a:latin typeface="Arial MT"/>
                <a:cs typeface="Arial MT"/>
              </a:rPr>
              <a:t>s</a:t>
            </a:r>
            <a:r>
              <a:rPr sz="1800" spc="-800" dirty="0">
                <a:latin typeface="Arial MT"/>
                <a:cs typeface="Arial MT"/>
              </a:rPr>
              <a:t>ă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</a:t>
            </a:r>
            <a:r>
              <a:rPr sz="1800" spc="5" dirty="0">
                <a:latin typeface="Arial MT"/>
                <a:cs typeface="Arial MT"/>
              </a:rPr>
              <a:t>c</a:t>
            </a:r>
            <a:r>
              <a:rPr sz="1800" dirty="0">
                <a:latin typeface="Arial MT"/>
                <a:cs typeface="Arial MT"/>
              </a:rPr>
              <a:t>h</a:t>
            </a:r>
            <a:r>
              <a:rPr sz="1800" spc="5" dirty="0">
                <a:latin typeface="Arial MT"/>
                <a:cs typeface="Arial MT"/>
              </a:rPr>
              <a:t>i</a:t>
            </a:r>
            <a:r>
              <a:rPr sz="1800" dirty="0">
                <a:latin typeface="Arial MT"/>
                <a:cs typeface="Arial MT"/>
              </a:rPr>
              <a:t>te 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spc="10" dirty="0">
                <a:latin typeface="Arial MT"/>
                <a:cs typeface="Arial MT"/>
              </a:rPr>
              <a:t>c</a:t>
            </a:r>
            <a:r>
              <a:rPr sz="1800" spc="5" dirty="0">
                <a:latin typeface="Arial MT"/>
                <a:cs typeface="Arial MT"/>
              </a:rPr>
              <a:t>li</a:t>
            </a:r>
            <a:r>
              <a:rPr sz="1800" dirty="0">
                <a:latin typeface="Arial MT"/>
                <a:cs typeface="Arial MT"/>
              </a:rPr>
              <a:t>ent</a:t>
            </a:r>
            <a:r>
              <a:rPr sz="1800" spc="5" dirty="0">
                <a:latin typeface="Arial MT"/>
                <a:cs typeface="Arial MT"/>
              </a:rPr>
              <a:t>u</a:t>
            </a:r>
            <a:r>
              <a:rPr sz="1800" dirty="0">
                <a:latin typeface="Arial MT"/>
                <a:cs typeface="Arial MT"/>
              </a:rPr>
              <a:t>l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în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rea</a:t>
            </a:r>
            <a:r>
              <a:rPr sz="1800" spc="5" dirty="0">
                <a:latin typeface="Arial MT"/>
                <a:cs typeface="Arial MT"/>
              </a:rPr>
              <a:t>li</a:t>
            </a:r>
            <a:r>
              <a:rPr sz="1800" dirty="0">
                <a:latin typeface="Arial MT"/>
                <a:cs typeface="Arial MT"/>
              </a:rPr>
              <a:t>t</a:t>
            </a:r>
            <a:r>
              <a:rPr sz="1800" spc="5" dirty="0">
                <a:latin typeface="Arial MT"/>
                <a:cs typeface="Arial MT"/>
              </a:rPr>
              <a:t>a</a:t>
            </a:r>
            <a:r>
              <a:rPr sz="1800" dirty="0">
                <a:latin typeface="Arial MT"/>
                <a:cs typeface="Arial MT"/>
              </a:rPr>
              <a:t>t</a:t>
            </a:r>
            <a:r>
              <a:rPr sz="1800" spc="55" dirty="0">
                <a:latin typeface="Arial MT"/>
                <a:cs typeface="Arial MT"/>
              </a:rPr>
              <a:t>e</a:t>
            </a:r>
            <a:r>
              <a:rPr sz="1800" dirty="0">
                <a:latin typeface="Arial MT"/>
                <a:cs typeface="Arial MT"/>
              </a:rPr>
              <a:t>?</a:t>
            </a:r>
            <a:endParaRPr sz="1800">
              <a:latin typeface="Arial MT"/>
              <a:cs typeface="Arial MT"/>
            </a:endParaRPr>
          </a:p>
          <a:p>
            <a:pPr marL="12700" marR="5080">
              <a:lnSpc>
                <a:spcPct val="100000"/>
              </a:lnSpc>
              <a:spcBef>
                <a:spcPts val="985"/>
              </a:spcBef>
            </a:pPr>
            <a:r>
              <a:rPr sz="1800" dirty="0">
                <a:latin typeface="Arial MT"/>
                <a:cs typeface="Arial MT"/>
              </a:rPr>
              <a:t>Diferite </a:t>
            </a:r>
            <a:r>
              <a:rPr sz="1800" spc="-5" dirty="0">
                <a:latin typeface="Arial MT"/>
                <a:cs typeface="Arial MT"/>
              </a:rPr>
              <a:t>fluxuri </a:t>
            </a:r>
            <a:r>
              <a:rPr sz="1800" dirty="0">
                <a:latin typeface="Arial MT"/>
                <a:cs typeface="Arial MT"/>
              </a:rPr>
              <a:t>de venituri pot </a:t>
            </a:r>
            <a:r>
              <a:rPr sz="1800" spc="-5" dirty="0">
                <a:latin typeface="Arial MT"/>
                <a:cs typeface="Arial MT"/>
              </a:rPr>
              <a:t>avea </a:t>
            </a:r>
            <a:r>
              <a:rPr sz="1800" dirty="0">
                <a:latin typeface="Arial MT"/>
                <a:cs typeface="Arial MT"/>
              </a:rPr>
              <a:t>diferite 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mecanisme</a:t>
            </a:r>
            <a:r>
              <a:rPr sz="1800" spc="-9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de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stabilire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145" dirty="0">
                <a:latin typeface="Arial MT"/>
                <a:cs typeface="Arial MT"/>
              </a:rPr>
              <a:t>preţului,</a:t>
            </a:r>
            <a:r>
              <a:rPr sz="1800" spc="-3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cum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ar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fi </a:t>
            </a:r>
            <a:r>
              <a:rPr sz="1800" spc="-484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p</a:t>
            </a:r>
            <a:r>
              <a:rPr sz="1800" dirty="0">
                <a:latin typeface="Arial MT"/>
                <a:cs typeface="Arial MT"/>
              </a:rPr>
              <a:t>r</a:t>
            </a:r>
            <a:r>
              <a:rPr sz="1800" spc="5" dirty="0">
                <a:latin typeface="Arial MT"/>
                <a:cs typeface="Arial MT"/>
              </a:rPr>
              <a:t>e</a:t>
            </a:r>
            <a:r>
              <a:rPr sz="1800" spc="-1300" dirty="0">
                <a:latin typeface="Arial MT"/>
                <a:cs typeface="Arial MT"/>
              </a:rPr>
              <a:t>ţ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</a:t>
            </a:r>
            <a:r>
              <a:rPr sz="1800" spc="10" dirty="0">
                <a:latin typeface="Arial MT"/>
                <a:cs typeface="Arial MT"/>
              </a:rPr>
              <a:t>i</a:t>
            </a:r>
            <a:r>
              <a:rPr sz="1800" spc="-40" dirty="0">
                <a:latin typeface="Arial MT"/>
                <a:cs typeface="Arial MT"/>
              </a:rPr>
              <a:t>x</a:t>
            </a:r>
            <a:r>
              <a:rPr sz="1800" dirty="0">
                <a:latin typeface="Arial MT"/>
                <a:cs typeface="Arial MT"/>
              </a:rPr>
              <a:t>,</a:t>
            </a:r>
            <a:r>
              <a:rPr sz="1800" spc="25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nego</a:t>
            </a:r>
            <a:r>
              <a:rPr sz="1800" spc="10" dirty="0">
                <a:latin typeface="Arial MT"/>
                <a:cs typeface="Arial MT"/>
              </a:rPr>
              <a:t>c</a:t>
            </a:r>
            <a:r>
              <a:rPr sz="1800" spc="5" dirty="0">
                <a:latin typeface="Arial MT"/>
                <a:cs typeface="Arial MT"/>
              </a:rPr>
              <a:t>ie</a:t>
            </a:r>
            <a:r>
              <a:rPr sz="1800" dirty="0">
                <a:latin typeface="Arial MT"/>
                <a:cs typeface="Arial MT"/>
              </a:rPr>
              <a:t>r</a:t>
            </a:r>
            <a:r>
              <a:rPr sz="1800" spc="5" dirty="0">
                <a:latin typeface="Arial MT"/>
                <a:cs typeface="Arial MT"/>
              </a:rPr>
              <a:t>e</a:t>
            </a:r>
            <a:r>
              <a:rPr sz="1800" dirty="0">
                <a:latin typeface="Arial MT"/>
                <a:cs typeface="Arial MT"/>
              </a:rPr>
              <a:t>,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li</a:t>
            </a:r>
            <a:r>
              <a:rPr sz="1800" spc="10" dirty="0">
                <a:latin typeface="Arial MT"/>
                <a:cs typeface="Arial MT"/>
              </a:rPr>
              <a:t>c</a:t>
            </a:r>
            <a:r>
              <a:rPr sz="1800" spc="5" dirty="0">
                <a:latin typeface="Arial MT"/>
                <a:cs typeface="Arial MT"/>
              </a:rPr>
              <a:t>i</a:t>
            </a:r>
            <a:r>
              <a:rPr sz="1800" dirty="0">
                <a:latin typeface="Arial MT"/>
                <a:cs typeface="Arial MT"/>
              </a:rPr>
              <a:t>t</a:t>
            </a:r>
            <a:r>
              <a:rPr sz="1800" spc="5" dirty="0">
                <a:latin typeface="Arial MT"/>
                <a:cs typeface="Arial MT"/>
              </a:rPr>
              <a:t>a</a:t>
            </a:r>
            <a:r>
              <a:rPr sz="1800" spc="-1065" dirty="0">
                <a:latin typeface="Arial MT"/>
                <a:cs typeface="Arial MT"/>
              </a:rPr>
              <a:t>ţ</a:t>
            </a:r>
            <a:r>
              <a:rPr sz="1800" spc="-229" dirty="0">
                <a:latin typeface="Arial MT"/>
                <a:cs typeface="Arial MT"/>
              </a:rPr>
              <a:t>i</a:t>
            </a:r>
            <a:r>
              <a:rPr sz="1800" spc="35" dirty="0">
                <a:latin typeface="Arial MT"/>
                <a:cs typeface="Arial MT"/>
              </a:rPr>
              <a:t>e</a:t>
            </a:r>
            <a:r>
              <a:rPr sz="1800" dirty="0">
                <a:latin typeface="Arial MT"/>
                <a:cs typeface="Arial MT"/>
              </a:rPr>
              <a:t>,</a:t>
            </a:r>
            <a:r>
              <a:rPr sz="1800" spc="-90" dirty="0">
                <a:latin typeface="Arial MT"/>
                <a:cs typeface="Arial MT"/>
              </a:rPr>
              <a:t> </a:t>
            </a:r>
            <a:r>
              <a:rPr sz="1800" spc="10" dirty="0">
                <a:latin typeface="Arial MT"/>
                <a:cs typeface="Arial MT"/>
              </a:rPr>
              <a:t>m</a:t>
            </a:r>
            <a:r>
              <a:rPr sz="1800" dirty="0">
                <a:latin typeface="Arial MT"/>
                <a:cs typeface="Arial MT"/>
              </a:rPr>
              <a:t>ar</a:t>
            </a:r>
            <a:r>
              <a:rPr sz="1800" spc="10" dirty="0">
                <a:latin typeface="Arial MT"/>
                <a:cs typeface="Arial MT"/>
              </a:rPr>
              <a:t>k</a:t>
            </a:r>
            <a:r>
              <a:rPr sz="1800" dirty="0">
                <a:latin typeface="Arial MT"/>
                <a:cs typeface="Arial MT"/>
              </a:rPr>
              <a:t>et  dependent, volume dependent, sau 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gestionarea</a:t>
            </a:r>
            <a:r>
              <a:rPr sz="1800" spc="-50" dirty="0">
                <a:latin typeface="Arial MT"/>
                <a:cs typeface="Arial MT"/>
              </a:rPr>
              <a:t> </a:t>
            </a:r>
            <a:r>
              <a:rPr sz="1800" spc="-75" dirty="0">
                <a:latin typeface="Arial MT"/>
                <a:cs typeface="Arial MT"/>
              </a:rPr>
              <a:t>câştigurilor</a:t>
            </a:r>
            <a:endParaRPr sz="1800">
              <a:latin typeface="Arial MT"/>
              <a:cs typeface="Arial MT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3840" y="259079"/>
            <a:ext cx="1441704" cy="1438656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30400" y="961720"/>
            <a:ext cx="1750695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spc="-10" dirty="0">
                <a:solidFill>
                  <a:srgbClr val="2E5AAC"/>
                </a:solidFill>
                <a:latin typeface="Trebuchet MS"/>
                <a:cs typeface="Trebuchet MS"/>
              </a:rPr>
              <a:t>RESURSE</a:t>
            </a:r>
            <a:r>
              <a:rPr sz="2000" spc="-95" dirty="0">
                <a:solidFill>
                  <a:srgbClr val="2E5AAC"/>
                </a:solidFill>
                <a:latin typeface="Trebuchet MS"/>
                <a:cs typeface="Trebuchet MS"/>
              </a:rPr>
              <a:t> </a:t>
            </a:r>
            <a:r>
              <a:rPr sz="2000" spc="30" dirty="0">
                <a:solidFill>
                  <a:srgbClr val="2E5AAC"/>
                </a:solidFill>
                <a:latin typeface="Trebuchet MS"/>
                <a:cs typeface="Trebuchet MS"/>
              </a:rPr>
              <a:t>CHEIE</a:t>
            </a:r>
            <a:endParaRPr sz="20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931789" y="748665"/>
            <a:ext cx="5099685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800" b="1" spc="-30" dirty="0">
                <a:solidFill>
                  <a:srgbClr val="1A315F"/>
                </a:solidFill>
                <a:latin typeface="Trebuchet MS"/>
                <a:cs typeface="Trebuchet MS"/>
              </a:rPr>
              <a:t>Fizice</a:t>
            </a:r>
            <a:r>
              <a:rPr sz="1800" b="1" spc="-4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800" spc="235" dirty="0">
                <a:solidFill>
                  <a:srgbClr val="7E7E7E"/>
                </a:solidFill>
              </a:rPr>
              <a:t>–</a:t>
            </a:r>
            <a:r>
              <a:rPr sz="1800" spc="-20" dirty="0">
                <a:solidFill>
                  <a:srgbClr val="7E7E7E"/>
                </a:solidFill>
              </a:rPr>
              <a:t> </a:t>
            </a:r>
            <a:r>
              <a:rPr sz="1800" spc="-125" dirty="0">
                <a:solidFill>
                  <a:srgbClr val="7E7E7E"/>
                </a:solidFill>
              </a:rPr>
              <a:t>unităţile</a:t>
            </a:r>
            <a:r>
              <a:rPr sz="1800" spc="-30" dirty="0">
                <a:solidFill>
                  <a:srgbClr val="7E7E7E"/>
                </a:solidFill>
              </a:rPr>
              <a:t> </a:t>
            </a:r>
            <a:r>
              <a:rPr sz="1800" spc="-105" dirty="0">
                <a:solidFill>
                  <a:srgbClr val="7E7E7E"/>
                </a:solidFill>
              </a:rPr>
              <a:t>de</a:t>
            </a:r>
            <a:r>
              <a:rPr sz="1800" spc="-30" dirty="0">
                <a:solidFill>
                  <a:srgbClr val="7E7E7E"/>
                </a:solidFill>
              </a:rPr>
              <a:t> </a:t>
            </a:r>
            <a:r>
              <a:rPr sz="1800" spc="-90" dirty="0">
                <a:solidFill>
                  <a:srgbClr val="7E7E7E"/>
                </a:solidFill>
              </a:rPr>
              <a:t>producere,</a:t>
            </a:r>
            <a:r>
              <a:rPr sz="1800" spc="-240" dirty="0">
                <a:solidFill>
                  <a:srgbClr val="7E7E7E"/>
                </a:solidFill>
              </a:rPr>
              <a:t> </a:t>
            </a:r>
            <a:r>
              <a:rPr sz="1800" spc="-130" dirty="0">
                <a:solidFill>
                  <a:srgbClr val="7E7E7E"/>
                </a:solidFill>
              </a:rPr>
              <a:t>clădirile,</a:t>
            </a:r>
            <a:r>
              <a:rPr sz="1800" spc="-190" dirty="0">
                <a:solidFill>
                  <a:srgbClr val="7E7E7E"/>
                </a:solidFill>
              </a:rPr>
              <a:t> </a:t>
            </a:r>
            <a:r>
              <a:rPr sz="1800" spc="-110" dirty="0">
                <a:solidFill>
                  <a:srgbClr val="7E7E7E"/>
                </a:solidFill>
              </a:rPr>
              <a:t>automobilele, </a:t>
            </a:r>
            <a:r>
              <a:rPr sz="1800" spc="-530" dirty="0">
                <a:solidFill>
                  <a:srgbClr val="7E7E7E"/>
                </a:solidFill>
              </a:rPr>
              <a:t> </a:t>
            </a:r>
            <a:r>
              <a:rPr sz="1800" spc="-155" dirty="0">
                <a:solidFill>
                  <a:srgbClr val="7E7E7E"/>
                </a:solidFill>
              </a:rPr>
              <a:t>utilajele, </a:t>
            </a:r>
            <a:r>
              <a:rPr sz="1800" spc="-114" dirty="0">
                <a:solidFill>
                  <a:srgbClr val="7E7E7E"/>
                </a:solidFill>
              </a:rPr>
              <a:t>sistemele, </a:t>
            </a:r>
            <a:r>
              <a:rPr sz="1800" spc="-110" dirty="0">
                <a:solidFill>
                  <a:srgbClr val="7E7E7E"/>
                </a:solidFill>
              </a:rPr>
              <a:t>punctele de </a:t>
            </a:r>
            <a:r>
              <a:rPr sz="1800" spc="-114" dirty="0">
                <a:solidFill>
                  <a:srgbClr val="7E7E7E"/>
                </a:solidFill>
              </a:rPr>
              <a:t>desfacere </a:t>
            </a:r>
            <a:r>
              <a:rPr sz="1800" spc="-80" dirty="0">
                <a:solidFill>
                  <a:srgbClr val="7E7E7E"/>
                </a:solidFill>
              </a:rPr>
              <a:t>şi </a:t>
            </a:r>
            <a:r>
              <a:rPr sz="1800" spc="-114" dirty="0">
                <a:solidFill>
                  <a:srgbClr val="7E7E7E"/>
                </a:solidFill>
              </a:rPr>
              <a:t>reţelele </a:t>
            </a:r>
            <a:r>
              <a:rPr sz="1800" spc="-110" dirty="0">
                <a:solidFill>
                  <a:srgbClr val="7E7E7E"/>
                </a:solidFill>
              </a:rPr>
              <a:t>de </a:t>
            </a:r>
            <a:r>
              <a:rPr sz="1800" spc="-105" dirty="0">
                <a:solidFill>
                  <a:srgbClr val="7E7E7E"/>
                </a:solidFill>
              </a:rPr>
              <a:t> distribuţie.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31789" y="1702765"/>
            <a:ext cx="5058410" cy="3032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7940">
              <a:lnSpc>
                <a:spcPct val="100000"/>
              </a:lnSpc>
              <a:spcBef>
                <a:spcPts val="100"/>
              </a:spcBef>
            </a:pPr>
            <a:r>
              <a:rPr sz="1800" b="1" spc="-15" dirty="0">
                <a:solidFill>
                  <a:srgbClr val="1A315F"/>
                </a:solidFill>
                <a:latin typeface="Trebuchet MS"/>
                <a:cs typeface="Trebuchet MS"/>
              </a:rPr>
              <a:t>Intelectuale </a:t>
            </a:r>
            <a:r>
              <a:rPr sz="1800" spc="240" dirty="0">
                <a:solidFill>
                  <a:srgbClr val="7E7E7E"/>
                </a:solidFill>
                <a:latin typeface="Trebuchet MS"/>
                <a:cs typeface="Trebuchet MS"/>
              </a:rPr>
              <a:t>– 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brandurile, cunoştinţele, </a:t>
            </a:r>
            <a:r>
              <a:rPr sz="1800" spc="-135" dirty="0">
                <a:solidFill>
                  <a:srgbClr val="7E7E7E"/>
                </a:solidFill>
                <a:latin typeface="Trebuchet MS"/>
                <a:cs typeface="Trebuchet MS"/>
              </a:rPr>
              <a:t>patentele, </a:t>
            </a:r>
            <a:r>
              <a:rPr sz="1800" spc="-13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7E7E7E"/>
                </a:solidFill>
                <a:latin typeface="Trebuchet MS"/>
                <a:cs typeface="Trebuchet MS"/>
              </a:rPr>
              <a:t>drepturile</a:t>
            </a:r>
            <a:r>
              <a:rPr sz="18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r>
              <a:rPr sz="1800" spc="-3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35" dirty="0">
                <a:solidFill>
                  <a:srgbClr val="7E7E7E"/>
                </a:solidFill>
                <a:latin typeface="Trebuchet MS"/>
                <a:cs typeface="Trebuchet MS"/>
              </a:rPr>
              <a:t>autor,</a:t>
            </a:r>
            <a:r>
              <a:rPr sz="1800" spc="-2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parteneriatele</a:t>
            </a:r>
            <a:r>
              <a:rPr sz="18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7E7E7E"/>
                </a:solidFill>
                <a:latin typeface="Trebuchet MS"/>
                <a:cs typeface="Trebuchet MS"/>
              </a:rPr>
              <a:t>şi</a:t>
            </a:r>
            <a:r>
              <a:rPr sz="1800" spc="-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7E7E7E"/>
                </a:solidFill>
                <a:latin typeface="Trebuchet MS"/>
                <a:cs typeface="Trebuchet MS"/>
              </a:rPr>
              <a:t>bazele</a:t>
            </a:r>
            <a:r>
              <a:rPr sz="1800" spc="-3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r>
              <a:rPr sz="1800" spc="-3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7E7E7E"/>
                </a:solidFill>
                <a:latin typeface="Trebuchet MS"/>
                <a:cs typeface="Trebuchet MS"/>
              </a:rPr>
              <a:t>date</a:t>
            </a:r>
            <a:r>
              <a:rPr sz="18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7E7E7E"/>
                </a:solidFill>
                <a:latin typeface="Trebuchet MS"/>
                <a:cs typeface="Trebuchet MS"/>
              </a:rPr>
              <a:t>cu </a:t>
            </a:r>
            <a:r>
              <a:rPr sz="1800" spc="-53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40" dirty="0">
                <a:solidFill>
                  <a:srgbClr val="7E7E7E"/>
                </a:solidFill>
                <a:latin typeface="Trebuchet MS"/>
                <a:cs typeface="Trebuchet MS"/>
              </a:rPr>
              <a:t>clienţi.</a:t>
            </a:r>
            <a:endParaRPr sz="1800">
              <a:latin typeface="Trebuchet MS"/>
              <a:cs typeface="Trebuchet MS"/>
            </a:endParaRPr>
          </a:p>
          <a:p>
            <a:pPr marL="12700" marR="83185">
              <a:lnSpc>
                <a:spcPct val="100000"/>
              </a:lnSpc>
              <a:spcBef>
                <a:spcPts val="1035"/>
              </a:spcBef>
            </a:pPr>
            <a:r>
              <a:rPr sz="1800" b="1" spc="75" dirty="0">
                <a:solidFill>
                  <a:srgbClr val="1A315F"/>
                </a:solidFill>
                <a:latin typeface="Trebuchet MS"/>
                <a:cs typeface="Trebuchet MS"/>
              </a:rPr>
              <a:t>Umane </a:t>
            </a:r>
            <a:r>
              <a:rPr sz="1800" spc="235" dirty="0">
                <a:solidFill>
                  <a:srgbClr val="7E7E7E"/>
                </a:solidFill>
                <a:latin typeface="Trebuchet MS"/>
                <a:cs typeface="Trebuchet MS"/>
              </a:rPr>
              <a:t>– </a:t>
            </a:r>
            <a:r>
              <a:rPr sz="1800" spc="-125" dirty="0">
                <a:solidFill>
                  <a:srgbClr val="7E7E7E"/>
                </a:solidFill>
                <a:latin typeface="Trebuchet MS"/>
                <a:cs typeface="Trebuchet MS"/>
              </a:rPr>
              <a:t>acestea </a:t>
            </a:r>
            <a:r>
              <a:rPr sz="1800" spc="-75" dirty="0">
                <a:solidFill>
                  <a:srgbClr val="7E7E7E"/>
                </a:solidFill>
                <a:latin typeface="Trebuchet MS"/>
                <a:cs typeface="Trebuchet MS"/>
              </a:rPr>
              <a:t>sunt </a:t>
            </a:r>
            <a:r>
              <a:rPr sz="1800" spc="-110" dirty="0">
                <a:solidFill>
                  <a:srgbClr val="7E7E7E"/>
                </a:solidFill>
                <a:latin typeface="Trebuchet MS"/>
                <a:cs typeface="Trebuchet MS"/>
              </a:rPr>
              <a:t>în </a:t>
            </a:r>
            <a:r>
              <a:rPr sz="1800" spc="-114" dirty="0">
                <a:solidFill>
                  <a:srgbClr val="7E7E7E"/>
                </a:solidFill>
                <a:latin typeface="Trebuchet MS"/>
                <a:cs typeface="Trebuchet MS"/>
              </a:rPr>
              <a:t>special </a:t>
            </a:r>
            <a:r>
              <a:rPr sz="1800" spc="-120" dirty="0">
                <a:solidFill>
                  <a:srgbClr val="7E7E7E"/>
                </a:solidFill>
                <a:latin typeface="Trebuchet MS"/>
                <a:cs typeface="Trebuchet MS"/>
              </a:rPr>
              <a:t>esenţiale </a:t>
            </a:r>
            <a:r>
              <a:rPr sz="1800" spc="-80" dirty="0">
                <a:solidFill>
                  <a:srgbClr val="7E7E7E"/>
                </a:solidFill>
                <a:latin typeface="Trebuchet MS"/>
                <a:cs typeface="Trebuchet MS"/>
              </a:rPr>
              <a:t>pentru </a:t>
            </a:r>
            <a:r>
              <a:rPr sz="1800" spc="-7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7E7E7E"/>
                </a:solidFill>
                <a:latin typeface="Trebuchet MS"/>
                <a:cs typeface="Trebuchet MS"/>
              </a:rPr>
              <a:t>industriile</a:t>
            </a:r>
            <a:r>
              <a:rPr sz="1800" spc="-2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35" dirty="0">
                <a:solidFill>
                  <a:srgbClr val="7E7E7E"/>
                </a:solidFill>
                <a:latin typeface="Trebuchet MS"/>
                <a:cs typeface="Trebuchet MS"/>
              </a:rPr>
              <a:t>bazate</a:t>
            </a:r>
            <a:r>
              <a:rPr sz="1800" spc="-6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7E7E7E"/>
                </a:solidFill>
                <a:latin typeface="Trebuchet MS"/>
                <a:cs typeface="Trebuchet MS"/>
              </a:rPr>
              <a:t>pe</a:t>
            </a:r>
            <a:r>
              <a:rPr sz="1800" spc="-6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7E7E7E"/>
                </a:solidFill>
                <a:latin typeface="Trebuchet MS"/>
                <a:cs typeface="Trebuchet MS"/>
              </a:rPr>
              <a:t>cunoaştere</a:t>
            </a:r>
            <a:r>
              <a:rPr sz="1800" spc="-9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7E7E7E"/>
                </a:solidFill>
                <a:latin typeface="Trebuchet MS"/>
                <a:cs typeface="Trebuchet MS"/>
              </a:rPr>
              <a:t>şi</a:t>
            </a:r>
            <a:r>
              <a:rPr sz="1800" spc="-2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7E7E7E"/>
                </a:solidFill>
                <a:latin typeface="Trebuchet MS"/>
                <a:cs typeface="Trebuchet MS"/>
              </a:rPr>
              <a:t>creative,</a:t>
            </a:r>
            <a:r>
              <a:rPr sz="1800" spc="-22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7E7E7E"/>
                </a:solidFill>
                <a:latin typeface="Trebuchet MS"/>
                <a:cs typeface="Trebuchet MS"/>
              </a:rPr>
              <a:t>dar</a:t>
            </a:r>
            <a:r>
              <a:rPr sz="18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7E7E7E"/>
                </a:solidFill>
                <a:latin typeface="Trebuchet MS"/>
                <a:cs typeface="Trebuchet MS"/>
              </a:rPr>
              <a:t>şi </a:t>
            </a:r>
            <a:r>
              <a:rPr sz="1800" spc="-7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35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800" spc="-75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800" spc="-95" dirty="0">
                <a:solidFill>
                  <a:srgbClr val="7E7E7E"/>
                </a:solidFill>
                <a:latin typeface="Trebuchet MS"/>
                <a:cs typeface="Trebuchet MS"/>
              </a:rPr>
              <a:t>d</a:t>
            </a:r>
            <a:r>
              <a:rPr sz="1800" spc="-75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800" spc="-50" dirty="0">
                <a:solidFill>
                  <a:srgbClr val="7E7E7E"/>
                </a:solidFill>
                <a:latin typeface="Trebuchet MS"/>
                <a:cs typeface="Trebuchet MS"/>
              </a:rPr>
              <a:t>st</a:t>
            </a:r>
            <a:r>
              <a:rPr sz="1800" spc="-40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800" spc="-135" dirty="0">
                <a:solidFill>
                  <a:srgbClr val="7E7E7E"/>
                </a:solidFill>
                <a:latin typeface="Trebuchet MS"/>
                <a:cs typeface="Trebuchet MS"/>
              </a:rPr>
              <a:t>ii</a:t>
            </a:r>
            <a:r>
              <a:rPr sz="1800" spc="-155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800" spc="-120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800" spc="-1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7E7E7E"/>
                </a:solidFill>
                <a:latin typeface="Trebuchet MS"/>
                <a:cs typeface="Trebuchet MS"/>
              </a:rPr>
              <a:t>ca</a:t>
            </a:r>
            <a:r>
              <a:rPr sz="1800" spc="-114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800" spc="-120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800" spc="-6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35" dirty="0">
                <a:solidFill>
                  <a:srgbClr val="7E7E7E"/>
                </a:solidFill>
                <a:latin typeface="Trebuchet MS"/>
                <a:cs typeface="Trebuchet MS"/>
              </a:rPr>
              <a:t>au</a:t>
            </a:r>
            <a:r>
              <a:rPr sz="18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800" spc="-14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800" spc="-140" dirty="0">
                <a:solidFill>
                  <a:srgbClr val="7E7E7E"/>
                </a:solidFill>
                <a:latin typeface="Trebuchet MS"/>
                <a:cs typeface="Trebuchet MS"/>
              </a:rPr>
              <a:t>v</a:t>
            </a:r>
            <a:r>
              <a:rPr sz="1800" spc="15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800" spc="-135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800" spc="-120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800" spc="-1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7E7E7E"/>
                </a:solidFill>
                <a:latin typeface="Trebuchet MS"/>
                <a:cs typeface="Trebuchet MS"/>
              </a:rPr>
              <a:t>d</a:t>
            </a:r>
            <a:r>
              <a:rPr sz="1800" spc="-120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800" spc="-6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40" dirty="0">
                <a:solidFill>
                  <a:srgbClr val="7E7E7E"/>
                </a:solidFill>
                <a:latin typeface="Trebuchet MS"/>
                <a:cs typeface="Trebuchet MS"/>
              </a:rPr>
              <a:t>c</a:t>
            </a:r>
            <a:r>
              <a:rPr sz="1800" spc="-50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800" spc="-75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800" spc="-130" dirty="0">
                <a:solidFill>
                  <a:srgbClr val="7E7E7E"/>
                </a:solidFill>
                <a:latin typeface="Trebuchet MS"/>
                <a:cs typeface="Trebuchet MS"/>
              </a:rPr>
              <a:t>tact</a:t>
            </a:r>
            <a:r>
              <a:rPr sz="1800" spc="-6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7E7E7E"/>
                </a:solidFill>
                <a:latin typeface="Trebuchet MS"/>
                <a:cs typeface="Trebuchet MS"/>
              </a:rPr>
              <a:t>d</a:t>
            </a:r>
            <a:r>
              <a:rPr sz="1800" spc="-135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800" spc="-35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800" spc="-114" dirty="0">
                <a:solidFill>
                  <a:srgbClr val="7E7E7E"/>
                </a:solidFill>
                <a:latin typeface="Trebuchet MS"/>
                <a:cs typeface="Trebuchet MS"/>
              </a:rPr>
              <a:t>ect</a:t>
            </a:r>
            <a:r>
              <a:rPr sz="1800" spc="-1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7E7E7E"/>
                </a:solidFill>
                <a:latin typeface="Trebuchet MS"/>
                <a:cs typeface="Trebuchet MS"/>
              </a:rPr>
              <a:t>cu</a:t>
            </a:r>
            <a:r>
              <a:rPr sz="1800" spc="-5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50" dirty="0">
                <a:solidFill>
                  <a:srgbClr val="7E7E7E"/>
                </a:solidFill>
                <a:latin typeface="Trebuchet MS"/>
                <a:cs typeface="Trebuchet MS"/>
              </a:rPr>
              <a:t>c</a:t>
            </a:r>
            <a:r>
              <a:rPr sz="1800" spc="-100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800" spc="-135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800" spc="-95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800" spc="-85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800" spc="-140" dirty="0">
                <a:solidFill>
                  <a:srgbClr val="7E7E7E"/>
                </a:solidFill>
                <a:latin typeface="Trebuchet MS"/>
                <a:cs typeface="Trebuchet MS"/>
              </a:rPr>
              <a:t>l  </a:t>
            </a:r>
            <a:r>
              <a:rPr sz="1800" spc="-95" dirty="0">
                <a:solidFill>
                  <a:srgbClr val="7E7E7E"/>
                </a:solidFill>
                <a:latin typeface="Trebuchet MS"/>
                <a:cs typeface="Trebuchet MS"/>
              </a:rPr>
              <a:t>p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800" spc="-95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800" spc="-55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800" spc="-45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800" spc="-85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800" spc="-8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75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800" spc="-90" dirty="0">
                <a:solidFill>
                  <a:srgbClr val="7E7E7E"/>
                </a:solidFill>
                <a:latin typeface="Trebuchet MS"/>
                <a:cs typeface="Trebuchet MS"/>
              </a:rPr>
              <a:t>-</a:t>
            </a:r>
            <a:r>
              <a:rPr sz="1800" spc="-12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800" spc="-3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55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800" spc="-135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800" spc="-45" dirty="0">
                <a:solidFill>
                  <a:srgbClr val="7E7E7E"/>
                </a:solidFill>
                <a:latin typeface="Trebuchet MS"/>
                <a:cs typeface="Trebuchet MS"/>
              </a:rPr>
              <a:t>v</a:t>
            </a:r>
            <a:r>
              <a:rPr sz="1800" spc="-35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800" spc="-18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800" spc="-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f</a:t>
            </a:r>
            <a:r>
              <a:rPr sz="1800" spc="-6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800" spc="10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800" spc="-150" dirty="0">
                <a:solidFill>
                  <a:srgbClr val="7E7E7E"/>
                </a:solidFill>
                <a:latin typeface="Trebuchet MS"/>
                <a:cs typeface="Trebuchet MS"/>
              </a:rPr>
              <a:t>ta</a:t>
            </a:r>
            <a:r>
              <a:rPr sz="1800" spc="-6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7E7E7E"/>
                </a:solidFill>
                <a:latin typeface="Trebuchet MS"/>
                <a:cs typeface="Trebuchet MS"/>
              </a:rPr>
              <a:t>d</a:t>
            </a:r>
            <a:r>
              <a:rPr sz="1800" spc="-120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8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60" dirty="0">
                <a:solidFill>
                  <a:srgbClr val="7E7E7E"/>
                </a:solidFill>
                <a:latin typeface="Trebuchet MS"/>
                <a:cs typeface="Trebuchet MS"/>
              </a:rPr>
              <a:t>va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800" spc="15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800" spc="-95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800" spc="-114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800" spc="-7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800" spc="-270" dirty="0">
                <a:solidFill>
                  <a:srgbClr val="7E7E7E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  <a:p>
            <a:pPr marL="12700" marR="5080" algn="just">
              <a:lnSpc>
                <a:spcPct val="100000"/>
              </a:lnSpc>
              <a:spcBef>
                <a:spcPts val="1040"/>
              </a:spcBef>
            </a:pPr>
            <a:r>
              <a:rPr sz="1800" b="1" spc="-20" dirty="0">
                <a:solidFill>
                  <a:srgbClr val="1A315F"/>
                </a:solidFill>
                <a:latin typeface="Trebuchet MS"/>
                <a:cs typeface="Trebuchet MS"/>
              </a:rPr>
              <a:t>Financiare </a:t>
            </a:r>
            <a:r>
              <a:rPr sz="1800" spc="235" dirty="0">
                <a:solidFill>
                  <a:srgbClr val="7E7E7E"/>
                </a:solidFill>
                <a:latin typeface="Trebuchet MS"/>
                <a:cs typeface="Trebuchet MS"/>
              </a:rPr>
              <a:t>– 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numerarul, </a:t>
            </a:r>
            <a:r>
              <a:rPr sz="1800" spc="-130" dirty="0">
                <a:solidFill>
                  <a:srgbClr val="7E7E7E"/>
                </a:solidFill>
                <a:latin typeface="Trebuchet MS"/>
                <a:cs typeface="Trebuchet MS"/>
              </a:rPr>
              <a:t>liniile 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de </a:t>
            </a:r>
            <a:r>
              <a:rPr sz="1800" spc="-125" dirty="0">
                <a:solidFill>
                  <a:srgbClr val="7E7E7E"/>
                </a:solidFill>
                <a:latin typeface="Trebuchet MS"/>
                <a:cs typeface="Trebuchet MS"/>
              </a:rPr>
              <a:t>credit, </a:t>
            </a:r>
            <a:r>
              <a:rPr sz="1800" spc="-114" dirty="0">
                <a:solidFill>
                  <a:srgbClr val="7E7E7E"/>
                </a:solidFill>
                <a:latin typeface="Trebuchet MS"/>
                <a:cs typeface="Trebuchet MS"/>
              </a:rPr>
              <a:t>investiţii </a:t>
            </a:r>
            <a:r>
              <a:rPr sz="1800" spc="-100" dirty="0">
                <a:solidFill>
                  <a:srgbClr val="7E7E7E"/>
                </a:solidFill>
                <a:latin typeface="Trebuchet MS"/>
                <a:cs typeface="Trebuchet MS"/>
              </a:rPr>
              <a:t>sau </a:t>
            </a:r>
            <a:r>
              <a:rPr sz="1800" spc="-53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70" dirty="0">
                <a:solidFill>
                  <a:srgbClr val="7E7E7E"/>
                </a:solidFill>
                <a:latin typeface="Trebuchet MS"/>
                <a:cs typeface="Trebuchet MS"/>
              </a:rPr>
              <a:t>g</a:t>
            </a:r>
            <a:r>
              <a:rPr sz="1800" spc="-50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800" spc="-130" dirty="0">
                <a:solidFill>
                  <a:srgbClr val="7E7E7E"/>
                </a:solidFill>
                <a:latin typeface="Trebuchet MS"/>
                <a:cs typeface="Trebuchet MS"/>
              </a:rPr>
              <a:t>an</a:t>
            </a:r>
            <a:r>
              <a:rPr sz="1800" spc="-85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800" spc="15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800" spc="-135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800" spc="-270" dirty="0">
                <a:solidFill>
                  <a:srgbClr val="7E7E7E"/>
                </a:solidFill>
                <a:latin typeface="Trebuchet MS"/>
                <a:cs typeface="Trebuchet MS"/>
              </a:rPr>
              <a:t>,</a:t>
            </a:r>
            <a:r>
              <a:rPr sz="1800" spc="-2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7E7E7E"/>
                </a:solidFill>
                <a:latin typeface="Trebuchet MS"/>
                <a:cs typeface="Trebuchet MS"/>
              </a:rPr>
              <a:t>c</a:t>
            </a:r>
            <a:r>
              <a:rPr sz="1800" spc="-95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800" spc="-114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800" spc="-120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800" spc="-6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55" dirty="0">
                <a:solidFill>
                  <a:srgbClr val="7E7E7E"/>
                </a:solidFill>
                <a:latin typeface="Trebuchet MS"/>
                <a:cs typeface="Trebuchet MS"/>
              </a:rPr>
              <a:t>s</a:t>
            </a:r>
            <a:r>
              <a:rPr sz="1800" spc="-6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800" spc="-75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800" spc="-114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800" spc="-6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800" spc="-114" dirty="0">
                <a:solidFill>
                  <a:srgbClr val="7E7E7E"/>
                </a:solidFill>
                <a:latin typeface="Trebuchet MS"/>
                <a:cs typeface="Trebuchet MS"/>
              </a:rPr>
              <a:t>ece</a:t>
            </a:r>
            <a:r>
              <a:rPr sz="1800" spc="-75" dirty="0">
                <a:solidFill>
                  <a:srgbClr val="7E7E7E"/>
                </a:solidFill>
                <a:latin typeface="Trebuchet MS"/>
                <a:cs typeface="Trebuchet MS"/>
              </a:rPr>
              <a:t>sa</a:t>
            </a:r>
            <a:r>
              <a:rPr sz="1800" spc="-100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800" spc="-120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800" spc="-9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7E7E7E"/>
                </a:solidFill>
                <a:latin typeface="Trebuchet MS"/>
                <a:cs typeface="Trebuchet MS"/>
              </a:rPr>
              <a:t>p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800" spc="-95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800" spc="-55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800" spc="-45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800" spc="-85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800" spc="-8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8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800" spc="-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7E7E7E"/>
                </a:solidFill>
                <a:latin typeface="Trebuchet MS"/>
                <a:cs typeface="Trebuchet MS"/>
              </a:rPr>
              <a:t>as</a:t>
            </a:r>
            <a:r>
              <a:rPr sz="1800" spc="-135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g</a:t>
            </a:r>
            <a:r>
              <a:rPr sz="1800" spc="-11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800" spc="15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800" spc="-18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800" spc="-9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55" dirty="0">
                <a:solidFill>
                  <a:srgbClr val="7E7E7E"/>
                </a:solidFill>
                <a:latin typeface="Trebuchet MS"/>
                <a:cs typeface="Trebuchet MS"/>
              </a:rPr>
              <a:t>c</a:t>
            </a:r>
            <a:r>
              <a:rPr sz="1800" spc="-80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ea</a:t>
            </a:r>
            <a:r>
              <a:rPr sz="1800" spc="-120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800" spc="-150" dirty="0">
                <a:solidFill>
                  <a:srgbClr val="7E7E7E"/>
                </a:solidFill>
                <a:latin typeface="Trebuchet MS"/>
                <a:cs typeface="Trebuchet MS"/>
              </a:rPr>
              <a:t>ea</a:t>
            </a:r>
            <a:r>
              <a:rPr sz="1800" spc="-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35" dirty="0">
                <a:solidFill>
                  <a:srgbClr val="7E7E7E"/>
                </a:solidFill>
                <a:latin typeface="Trebuchet MS"/>
                <a:cs typeface="Trebuchet MS"/>
              </a:rPr>
              <a:t>ş</a:t>
            </a:r>
            <a:r>
              <a:rPr sz="1800" spc="-125" dirty="0">
                <a:solidFill>
                  <a:srgbClr val="7E7E7E"/>
                </a:solidFill>
                <a:latin typeface="Trebuchet MS"/>
                <a:cs typeface="Trebuchet MS"/>
              </a:rPr>
              <a:t>i  </a:t>
            </a:r>
            <a:r>
              <a:rPr sz="1800" spc="-155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800" spc="-135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800" spc="-45" dirty="0">
                <a:solidFill>
                  <a:srgbClr val="7E7E7E"/>
                </a:solidFill>
                <a:latin typeface="Trebuchet MS"/>
                <a:cs typeface="Trebuchet MS"/>
              </a:rPr>
              <a:t>v</a:t>
            </a:r>
            <a:r>
              <a:rPr sz="1800" spc="-30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800" spc="-95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800" spc="-114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800" spc="-150" dirty="0">
                <a:solidFill>
                  <a:srgbClr val="7E7E7E"/>
                </a:solidFill>
                <a:latin typeface="Trebuchet MS"/>
                <a:cs typeface="Trebuchet MS"/>
              </a:rPr>
              <a:t>ea</a:t>
            </a:r>
            <a:r>
              <a:rPr sz="1800" spc="-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15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800" spc="-235" dirty="0">
                <a:solidFill>
                  <a:srgbClr val="7E7E7E"/>
                </a:solidFill>
                <a:latin typeface="Trebuchet MS"/>
                <a:cs typeface="Trebuchet MS"/>
              </a:rPr>
              <a:t>f</a:t>
            </a:r>
            <a:r>
              <a:rPr sz="1800" spc="-6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800" spc="5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800" spc="-120" dirty="0">
                <a:solidFill>
                  <a:srgbClr val="7E7E7E"/>
                </a:solidFill>
                <a:latin typeface="Trebuchet MS"/>
                <a:cs typeface="Trebuchet MS"/>
              </a:rPr>
              <a:t>tei</a:t>
            </a:r>
            <a:r>
              <a:rPr sz="18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r>
              <a:rPr sz="1800" spc="-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800" spc="-160" dirty="0">
                <a:solidFill>
                  <a:srgbClr val="7E7E7E"/>
                </a:solidFill>
                <a:latin typeface="Trebuchet MS"/>
                <a:cs typeface="Trebuchet MS"/>
              </a:rPr>
              <a:t>va</a:t>
            </a:r>
            <a:r>
              <a:rPr sz="1800" spc="-110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800" spc="10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800" spc="-95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800" spc="-114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800" spc="-6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800" spc="-270" dirty="0">
                <a:solidFill>
                  <a:srgbClr val="7E7E7E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9416" y="1651761"/>
            <a:ext cx="4202430" cy="2748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Arial MT"/>
                <a:cs typeface="Arial MT"/>
              </a:rPr>
              <a:t>Acestea sunt resursele </a:t>
            </a:r>
            <a:r>
              <a:rPr sz="1800" spc="5" dirty="0">
                <a:latin typeface="Arial MT"/>
                <a:cs typeface="Arial MT"/>
              </a:rPr>
              <a:t>care-i </a:t>
            </a:r>
            <a:r>
              <a:rPr sz="1800" dirty="0">
                <a:latin typeface="Arial MT"/>
                <a:cs typeface="Arial MT"/>
              </a:rPr>
              <a:t>permit </a:t>
            </a:r>
            <a:r>
              <a:rPr sz="1800" spc="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companiei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spc="-400" dirty="0">
                <a:latin typeface="Arial MT"/>
                <a:cs typeface="Arial MT"/>
              </a:rPr>
              <a:t>să</a:t>
            </a:r>
            <a:r>
              <a:rPr sz="1800" spc="-315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creeze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oferta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spc="-450" dirty="0">
                <a:latin typeface="Arial MT"/>
                <a:cs typeface="Arial MT"/>
              </a:rPr>
              <a:t>şi</a:t>
            </a:r>
            <a:r>
              <a:rPr sz="1800" spc="-420" dirty="0">
                <a:latin typeface="Arial MT"/>
                <a:cs typeface="Arial MT"/>
              </a:rPr>
              <a:t> </a:t>
            </a:r>
            <a:r>
              <a:rPr sz="1800" spc="-400" dirty="0">
                <a:latin typeface="Arial MT"/>
                <a:cs typeface="Arial MT"/>
              </a:rPr>
              <a:t>să</a:t>
            </a:r>
            <a:r>
              <a:rPr sz="1800" spc="-315" dirty="0">
                <a:latin typeface="Arial MT"/>
                <a:cs typeface="Arial MT"/>
              </a:rPr>
              <a:t> </a:t>
            </a:r>
            <a:r>
              <a:rPr sz="1800" spc="-114" dirty="0">
                <a:latin typeface="Arial MT"/>
                <a:cs typeface="Arial MT"/>
              </a:rPr>
              <a:t>propună </a:t>
            </a:r>
            <a:r>
              <a:rPr sz="1800" spc="-49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oferta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de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valoare.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1010"/>
              </a:spcBef>
            </a:pPr>
            <a:r>
              <a:rPr sz="1800" spc="-5" dirty="0">
                <a:latin typeface="Arial MT"/>
                <a:cs typeface="Arial MT"/>
              </a:rPr>
              <a:t>Diverse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afaceri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au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-5" dirty="0">
                <a:latin typeface="Arial MT"/>
                <a:cs typeface="Arial MT"/>
              </a:rPr>
              <a:t>nevoie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de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diverse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800" spc="5" dirty="0">
                <a:latin typeface="Arial MT"/>
                <a:cs typeface="Arial MT"/>
              </a:rPr>
              <a:t>resurse.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985"/>
              </a:spcBef>
            </a:pPr>
            <a:r>
              <a:rPr sz="1800" dirty="0">
                <a:latin typeface="Arial MT"/>
                <a:cs typeface="Arial MT"/>
              </a:rPr>
              <a:t>Resursele</a:t>
            </a:r>
            <a:r>
              <a:rPr sz="1800" spc="-7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cheie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pot</a:t>
            </a:r>
            <a:r>
              <a:rPr sz="1800" spc="-2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fi</a:t>
            </a:r>
            <a:r>
              <a:rPr sz="1800" spc="1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fizice,</a:t>
            </a:r>
            <a:r>
              <a:rPr sz="1800" spc="-4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intelectuale</a:t>
            </a:r>
            <a:endParaRPr sz="180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spc="10" dirty="0">
                <a:latin typeface="Arial MT"/>
                <a:cs typeface="Arial MT"/>
              </a:rPr>
              <a:t>s</a:t>
            </a:r>
            <a:r>
              <a:rPr sz="1800" dirty="0">
                <a:latin typeface="Arial MT"/>
                <a:cs typeface="Arial MT"/>
              </a:rPr>
              <a:t>a</a:t>
            </a:r>
            <a:r>
              <a:rPr sz="1800" spc="-5" dirty="0">
                <a:latin typeface="Arial MT"/>
                <a:cs typeface="Arial MT"/>
              </a:rPr>
              <a:t>u</a:t>
            </a:r>
            <a:r>
              <a:rPr sz="1800" spc="-1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u</a:t>
            </a:r>
            <a:r>
              <a:rPr sz="1800" spc="10" dirty="0">
                <a:latin typeface="Arial MT"/>
                <a:cs typeface="Arial MT"/>
              </a:rPr>
              <a:t>m</a:t>
            </a:r>
            <a:r>
              <a:rPr sz="1800" dirty="0">
                <a:latin typeface="Arial MT"/>
                <a:cs typeface="Arial MT"/>
              </a:rPr>
              <a:t>an</a:t>
            </a:r>
            <a:r>
              <a:rPr sz="1800" spc="15" dirty="0">
                <a:latin typeface="Arial MT"/>
                <a:cs typeface="Arial MT"/>
              </a:rPr>
              <a:t>e</a:t>
            </a:r>
            <a:r>
              <a:rPr sz="1800" dirty="0">
                <a:latin typeface="Arial MT"/>
                <a:cs typeface="Arial MT"/>
              </a:rPr>
              <a:t>.</a:t>
            </a:r>
            <a:r>
              <a:rPr sz="1800" spc="-16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</a:t>
            </a:r>
            <a:r>
              <a:rPr sz="1800" spc="5" dirty="0">
                <a:latin typeface="Arial MT"/>
                <a:cs typeface="Arial MT"/>
              </a:rPr>
              <a:t>ce</a:t>
            </a:r>
            <a:r>
              <a:rPr sz="1800" spc="10" dirty="0">
                <a:latin typeface="Arial MT"/>
                <a:cs typeface="Arial MT"/>
              </a:rPr>
              <a:t>s</a:t>
            </a:r>
            <a:r>
              <a:rPr sz="1800" dirty="0">
                <a:latin typeface="Arial MT"/>
                <a:cs typeface="Arial MT"/>
              </a:rPr>
              <a:t>t</a:t>
            </a:r>
            <a:r>
              <a:rPr sz="1800" spc="5" dirty="0">
                <a:latin typeface="Arial MT"/>
                <a:cs typeface="Arial MT"/>
              </a:rPr>
              <a:t>e</a:t>
            </a:r>
            <a:r>
              <a:rPr sz="1800" dirty="0">
                <a:latin typeface="Arial MT"/>
                <a:cs typeface="Arial MT"/>
              </a:rPr>
              <a:t>a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po</a:t>
            </a:r>
            <a:r>
              <a:rPr sz="1800" dirty="0">
                <a:latin typeface="Arial MT"/>
                <a:cs typeface="Arial MT"/>
              </a:rPr>
              <a:t>t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fi</a:t>
            </a:r>
            <a:r>
              <a:rPr sz="1800" spc="-10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de</a:t>
            </a:r>
            <a:r>
              <a:rPr sz="1800" spc="-1065" dirty="0">
                <a:latin typeface="Arial MT"/>
                <a:cs typeface="Arial MT"/>
              </a:rPr>
              <a:t>ţ</a:t>
            </a:r>
            <a:r>
              <a:rPr sz="1800" spc="-229" dirty="0">
                <a:latin typeface="Arial MT"/>
                <a:cs typeface="Arial MT"/>
              </a:rPr>
              <a:t>i</a:t>
            </a:r>
            <a:r>
              <a:rPr sz="1800" spc="5" dirty="0">
                <a:latin typeface="Arial MT"/>
                <a:cs typeface="Arial MT"/>
              </a:rPr>
              <a:t>nu</a:t>
            </a:r>
            <a:r>
              <a:rPr sz="1800" dirty="0">
                <a:latin typeface="Arial MT"/>
                <a:cs typeface="Arial MT"/>
              </a:rPr>
              <a:t>te</a:t>
            </a:r>
            <a:r>
              <a:rPr sz="1800" spc="-40" dirty="0">
                <a:latin typeface="Arial MT"/>
                <a:cs typeface="Arial MT"/>
              </a:rPr>
              <a:t> </a:t>
            </a:r>
            <a:r>
              <a:rPr sz="1800" spc="10" dirty="0">
                <a:latin typeface="Arial MT"/>
                <a:cs typeface="Arial MT"/>
              </a:rPr>
              <a:t>s</a:t>
            </a:r>
            <a:r>
              <a:rPr sz="1800" spc="5" dirty="0">
                <a:latin typeface="Arial MT"/>
                <a:cs typeface="Arial MT"/>
              </a:rPr>
              <a:t>a</a:t>
            </a:r>
            <a:r>
              <a:rPr sz="1800" dirty="0">
                <a:latin typeface="Arial MT"/>
                <a:cs typeface="Arial MT"/>
              </a:rPr>
              <a:t>u</a:t>
            </a:r>
            <a:endParaRPr sz="1800">
              <a:latin typeface="Arial MT"/>
              <a:cs typeface="Arial MT"/>
            </a:endParaRPr>
          </a:p>
          <a:p>
            <a:pPr marL="12700" marR="70485">
              <a:lnSpc>
                <a:spcPct val="100000"/>
              </a:lnSpc>
            </a:pPr>
            <a:r>
              <a:rPr sz="1800" dirty="0">
                <a:latin typeface="Arial MT"/>
                <a:cs typeface="Arial MT"/>
              </a:rPr>
              <a:t>închiriate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de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companie,</a:t>
            </a:r>
            <a:r>
              <a:rPr sz="1800" spc="-65" dirty="0">
                <a:latin typeface="Arial MT"/>
                <a:cs typeface="Arial MT"/>
              </a:rPr>
              <a:t> </a:t>
            </a:r>
            <a:r>
              <a:rPr sz="1800" spc="5" dirty="0">
                <a:latin typeface="Arial MT"/>
                <a:cs typeface="Arial MT"/>
              </a:rPr>
              <a:t>sau</a:t>
            </a:r>
            <a:r>
              <a:rPr sz="1800" spc="-2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asigurate</a:t>
            </a:r>
            <a:r>
              <a:rPr sz="1800" spc="-6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de </a:t>
            </a:r>
            <a:r>
              <a:rPr sz="1800" spc="-484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partenerii</a:t>
            </a:r>
            <a:r>
              <a:rPr sz="1800" spc="-70" dirty="0">
                <a:latin typeface="Arial MT"/>
                <a:cs typeface="Arial MT"/>
              </a:rPr>
              <a:t> </a:t>
            </a:r>
            <a:r>
              <a:rPr sz="1800" dirty="0">
                <a:latin typeface="Arial MT"/>
                <a:cs typeface="Arial MT"/>
              </a:rPr>
              <a:t>cheie.</a:t>
            </a:r>
            <a:endParaRPr sz="1800">
              <a:latin typeface="Arial MT"/>
              <a:cs typeface="Arial MT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3840" y="259079"/>
            <a:ext cx="1441704" cy="1438656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796288" y="795019"/>
            <a:ext cx="2092325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00" spc="40" dirty="0">
                <a:solidFill>
                  <a:srgbClr val="2E5AAC"/>
                </a:solidFill>
              </a:rPr>
              <a:t>ACTIVITĂŢI</a:t>
            </a:r>
            <a:r>
              <a:rPr sz="2000" spc="-65" dirty="0">
                <a:solidFill>
                  <a:srgbClr val="2E5AAC"/>
                </a:solidFill>
              </a:rPr>
              <a:t> </a:t>
            </a:r>
            <a:r>
              <a:rPr sz="2000" spc="30" dirty="0">
                <a:solidFill>
                  <a:srgbClr val="2E5AAC"/>
                </a:solidFill>
              </a:rPr>
              <a:t>CHEIE</a:t>
            </a:r>
            <a:endParaRPr sz="2000"/>
          </a:p>
        </p:txBody>
      </p:sp>
      <p:sp>
        <p:nvSpPr>
          <p:cNvPr id="3" name="object 3"/>
          <p:cNvSpPr txBox="1"/>
          <p:nvPr/>
        </p:nvSpPr>
        <p:spPr>
          <a:xfrm>
            <a:off x="5931789" y="504189"/>
            <a:ext cx="5264150" cy="8039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700" b="1" spc="5" dirty="0">
                <a:solidFill>
                  <a:srgbClr val="1A315F"/>
                </a:solidFill>
                <a:latin typeface="Trebuchet MS"/>
                <a:cs typeface="Trebuchet MS"/>
              </a:rPr>
              <a:t>Producere</a:t>
            </a:r>
            <a:r>
              <a:rPr sz="1700" b="1" spc="-5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700" spc="225" dirty="0">
                <a:solidFill>
                  <a:srgbClr val="7E7E7E"/>
                </a:solidFill>
                <a:latin typeface="Trebuchet MS"/>
                <a:cs typeface="Trebuchet MS"/>
              </a:rPr>
              <a:t>–</a:t>
            </a:r>
            <a:r>
              <a:rPr sz="1700" spc="-3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proiectarea,</a:t>
            </a:r>
            <a:r>
              <a:rPr sz="1700" spc="-23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producerea</a:t>
            </a:r>
            <a:r>
              <a:rPr sz="1700" spc="-6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şi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livrarea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produsului </a:t>
            </a:r>
            <a:r>
              <a:rPr sz="1700" spc="-49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în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20" dirty="0">
                <a:solidFill>
                  <a:srgbClr val="7E7E7E"/>
                </a:solidFill>
                <a:latin typeface="Trebuchet MS"/>
                <a:cs typeface="Trebuchet MS"/>
              </a:rPr>
              <a:t>cantitate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sau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40" dirty="0">
                <a:solidFill>
                  <a:srgbClr val="7E7E7E"/>
                </a:solidFill>
                <a:latin typeface="Trebuchet MS"/>
                <a:cs typeface="Trebuchet MS"/>
              </a:rPr>
              <a:t>calitate.</a:t>
            </a:r>
            <a:r>
              <a:rPr sz="1700" spc="-2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7E7E7E"/>
                </a:solidFill>
                <a:latin typeface="Trebuchet MS"/>
                <a:cs typeface="Trebuchet MS"/>
              </a:rPr>
              <a:t>Include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managementul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lanţului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 de </a:t>
            </a:r>
            <a:r>
              <a:rPr sz="1700" spc="-9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7E7E7E"/>
                </a:solidFill>
                <a:latin typeface="Trebuchet MS"/>
                <a:cs typeface="Trebuchet MS"/>
              </a:rPr>
              <a:t>aprovizionare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31789" y="1510664"/>
            <a:ext cx="5124450" cy="15506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sz="1700" b="1" spc="5" dirty="0">
                <a:solidFill>
                  <a:srgbClr val="1A315F"/>
                </a:solidFill>
                <a:latin typeface="Trebuchet MS"/>
                <a:cs typeface="Trebuchet MS"/>
              </a:rPr>
              <a:t>Soluţionarea</a:t>
            </a:r>
            <a:r>
              <a:rPr sz="1700" b="1" spc="-5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700" b="1" spc="-5" dirty="0">
                <a:solidFill>
                  <a:srgbClr val="1A315F"/>
                </a:solidFill>
                <a:latin typeface="Trebuchet MS"/>
                <a:cs typeface="Trebuchet MS"/>
              </a:rPr>
              <a:t>problemei </a:t>
            </a:r>
            <a:r>
              <a:rPr sz="1700" spc="225" dirty="0">
                <a:solidFill>
                  <a:srgbClr val="7E7E7E"/>
                </a:solidFill>
                <a:latin typeface="Trebuchet MS"/>
                <a:cs typeface="Trebuchet MS"/>
              </a:rPr>
              <a:t>–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75" dirty="0">
                <a:solidFill>
                  <a:srgbClr val="7E7E7E"/>
                </a:solidFill>
                <a:latin typeface="Trebuchet MS"/>
                <a:cs typeface="Trebuchet MS"/>
              </a:rPr>
              <a:t>propunerea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60" dirty="0">
                <a:solidFill>
                  <a:srgbClr val="7E7E7E"/>
                </a:solidFill>
                <a:latin typeface="Trebuchet MS"/>
                <a:cs typeface="Trebuchet MS"/>
              </a:rPr>
              <a:t>soluţiilor</a:t>
            </a:r>
            <a:r>
              <a:rPr sz="1700" spc="-8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75" dirty="0">
                <a:solidFill>
                  <a:srgbClr val="7E7E7E"/>
                </a:solidFill>
                <a:latin typeface="Trebuchet MS"/>
                <a:cs typeface="Trebuchet MS"/>
              </a:rPr>
              <a:t>pentru </a:t>
            </a:r>
            <a:r>
              <a:rPr sz="1700" spc="-49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0" dirty="0">
                <a:solidFill>
                  <a:srgbClr val="7E7E7E"/>
                </a:solidFill>
                <a:latin typeface="Trebuchet MS"/>
                <a:cs typeface="Trebuchet MS"/>
              </a:rPr>
              <a:t>problemele</a:t>
            </a:r>
            <a:r>
              <a:rPr sz="1700" spc="-8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individuale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40" dirty="0">
                <a:solidFill>
                  <a:srgbClr val="7E7E7E"/>
                </a:solidFill>
                <a:latin typeface="Trebuchet MS"/>
                <a:cs typeface="Trebuchet MS"/>
              </a:rPr>
              <a:t>ale</a:t>
            </a:r>
            <a:r>
              <a:rPr sz="17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clientului.</a:t>
            </a:r>
            <a:r>
              <a:rPr sz="1700" spc="-28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Companiile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endParaRPr sz="17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1700" spc="-35" dirty="0">
                <a:solidFill>
                  <a:srgbClr val="7E7E7E"/>
                </a:solidFill>
                <a:latin typeface="Trebuchet MS"/>
                <a:cs typeface="Trebuchet MS"/>
              </a:rPr>
              <a:t>c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700" spc="-75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s</a:t>
            </a:r>
            <a:r>
              <a:rPr sz="1700" spc="-75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125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700" spc="-175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75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ţ</a:t>
            </a:r>
            <a:r>
              <a:rPr sz="1700" spc="-175" dirty="0">
                <a:solidFill>
                  <a:srgbClr val="7E7E7E"/>
                </a:solidFill>
                <a:latin typeface="Trebuchet MS"/>
                <a:cs typeface="Trebuchet MS"/>
              </a:rPr>
              <a:t>ă</a:t>
            </a:r>
            <a:r>
              <a:rPr sz="1700" spc="-254" dirty="0">
                <a:solidFill>
                  <a:srgbClr val="7E7E7E"/>
                </a:solidFill>
                <a:latin typeface="Trebuchet MS"/>
                <a:cs typeface="Trebuchet MS"/>
              </a:rPr>
              <a:t>,</a:t>
            </a:r>
            <a:r>
              <a:rPr sz="1700" spc="-26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s</a:t>
            </a:r>
            <a:r>
              <a:rPr sz="1700" spc="-90" dirty="0">
                <a:solidFill>
                  <a:srgbClr val="7E7E7E"/>
                </a:solidFill>
                <a:latin typeface="Trebuchet MS"/>
                <a:cs typeface="Trebuchet MS"/>
              </a:rPr>
              <a:t>p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700" spc="-175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125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700" spc="-15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e 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ş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3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20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700" spc="-50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g</a:t>
            </a:r>
            <a:r>
              <a:rPr sz="1700" spc="-175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75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z</a:t>
            </a:r>
            <a:r>
              <a:rPr sz="1700" spc="-175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ţ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ii</a:t>
            </a:r>
            <a:r>
              <a:rPr sz="1700" spc="-125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e </a:t>
            </a:r>
            <a:r>
              <a:rPr sz="1700" spc="-90" dirty="0">
                <a:solidFill>
                  <a:srgbClr val="7E7E7E"/>
                </a:solidFill>
                <a:latin typeface="Trebuchet MS"/>
                <a:cs typeface="Trebuchet MS"/>
              </a:rPr>
              <a:t>p</a:t>
            </a:r>
            <a:r>
              <a:rPr sz="1700" spc="-15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700" spc="-8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s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700" spc="-175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700" spc="20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700" spc="-175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15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8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0" dirty="0">
                <a:solidFill>
                  <a:srgbClr val="7E7E7E"/>
                </a:solidFill>
                <a:latin typeface="Trebuchet MS"/>
                <a:cs typeface="Trebuchet MS"/>
              </a:rPr>
              <a:t>d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65" dirty="0">
                <a:solidFill>
                  <a:srgbClr val="7E7E7E"/>
                </a:solidFill>
                <a:latin typeface="Trebuchet MS"/>
                <a:cs typeface="Trebuchet MS"/>
              </a:rPr>
              <a:t>s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55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700" spc="-125" dirty="0">
                <a:solidFill>
                  <a:srgbClr val="7E7E7E"/>
                </a:solidFill>
                <a:latin typeface="Trebuchet MS"/>
                <a:cs typeface="Trebuchet MS"/>
              </a:rPr>
              <a:t>v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135" dirty="0">
                <a:solidFill>
                  <a:srgbClr val="7E7E7E"/>
                </a:solidFill>
                <a:latin typeface="Trebuchet MS"/>
                <a:cs typeface="Trebuchet MS"/>
              </a:rPr>
              <a:t>c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endParaRPr sz="17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1550">
              <a:latin typeface="Trebuchet MS"/>
              <a:cs typeface="Trebuchet MS"/>
            </a:endParaRPr>
          </a:p>
          <a:p>
            <a:pPr marL="12700" marR="456565">
              <a:lnSpc>
                <a:spcPct val="100000"/>
              </a:lnSpc>
            </a:pPr>
            <a:r>
              <a:rPr sz="1700" b="1" dirty="0">
                <a:solidFill>
                  <a:srgbClr val="1A315F"/>
                </a:solidFill>
                <a:latin typeface="Trebuchet MS"/>
                <a:cs typeface="Trebuchet MS"/>
              </a:rPr>
              <a:t>Platformă/Reţea</a:t>
            </a:r>
            <a:r>
              <a:rPr sz="1700" b="1" spc="-10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700" spc="225" dirty="0">
                <a:solidFill>
                  <a:srgbClr val="7E7E7E"/>
                </a:solidFill>
                <a:latin typeface="Trebuchet MS"/>
                <a:cs typeface="Trebuchet MS"/>
              </a:rPr>
              <a:t>–</a:t>
            </a:r>
            <a:r>
              <a:rPr sz="1700" spc="-2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14" dirty="0">
                <a:solidFill>
                  <a:srgbClr val="7E7E7E"/>
                </a:solidFill>
                <a:latin typeface="Trebuchet MS"/>
                <a:cs typeface="Trebuchet MS"/>
              </a:rPr>
              <a:t>reţele,</a:t>
            </a:r>
            <a:r>
              <a:rPr sz="1700" spc="-2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85" dirty="0">
                <a:solidFill>
                  <a:srgbClr val="7E7E7E"/>
                </a:solidFill>
                <a:latin typeface="Trebuchet MS"/>
                <a:cs typeface="Trebuchet MS"/>
              </a:rPr>
              <a:t>intermediere</a:t>
            </a:r>
            <a:r>
              <a:rPr sz="1700" spc="-12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şi</a:t>
            </a:r>
            <a:r>
              <a:rPr sz="1700" spc="-2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stabilirea </a:t>
            </a:r>
            <a:r>
              <a:rPr sz="1700" spc="-50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20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700" spc="-15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700" spc="-18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ţ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ii</a:t>
            </a:r>
            <a:r>
              <a:rPr sz="1700" spc="-125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700" spc="25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700" spc="-170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700" spc="-254" dirty="0">
                <a:solidFill>
                  <a:srgbClr val="7E7E7E"/>
                </a:solidFill>
                <a:latin typeface="Trebuchet MS"/>
                <a:cs typeface="Trebuchet MS"/>
              </a:rPr>
              <a:t>,</a:t>
            </a:r>
            <a:r>
              <a:rPr sz="1700" spc="-26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z</a:t>
            </a:r>
            <a:r>
              <a:rPr sz="1700" spc="-120" dirty="0">
                <a:solidFill>
                  <a:srgbClr val="7E7E7E"/>
                </a:solidFill>
                <a:latin typeface="Trebuchet MS"/>
                <a:cs typeface="Trebuchet MS"/>
              </a:rPr>
              <a:t>v</a:t>
            </a:r>
            <a:r>
              <a:rPr sz="1700" spc="-65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700" spc="-35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700" spc="-18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20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700" spc="-140" dirty="0">
                <a:solidFill>
                  <a:srgbClr val="7E7E7E"/>
                </a:solidFill>
                <a:latin typeface="Trebuchet MS"/>
                <a:cs typeface="Trebuchet MS"/>
              </a:rPr>
              <a:t>ea</a:t>
            </a:r>
            <a:r>
              <a:rPr sz="1700" spc="-9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s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of</a:t>
            </a:r>
            <a:r>
              <a:rPr sz="1700" spc="-65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700" spc="-254" dirty="0">
                <a:solidFill>
                  <a:srgbClr val="7E7E7E"/>
                </a:solidFill>
                <a:latin typeface="Trebuchet MS"/>
                <a:cs typeface="Trebuchet MS"/>
              </a:rPr>
              <a:t>.</a:t>
            </a:r>
            <a:r>
              <a:rPr sz="1700" spc="-21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700" spc="-4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ke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d</a:t>
            </a:r>
            <a:r>
              <a:rPr sz="1700" spc="-45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70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700" spc="-254" dirty="0">
                <a:solidFill>
                  <a:srgbClr val="7E7E7E"/>
                </a:solidFill>
                <a:latin typeface="Trebuchet MS"/>
                <a:cs typeface="Trebuchet MS"/>
              </a:rPr>
              <a:t>,</a:t>
            </a:r>
            <a:r>
              <a:rPr sz="1700" spc="-26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110" dirty="0">
                <a:solidFill>
                  <a:srgbClr val="7E7E7E"/>
                </a:solidFill>
                <a:latin typeface="Trebuchet MS"/>
                <a:cs typeface="Trebuchet MS"/>
              </a:rPr>
              <a:t>M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50" dirty="0">
                <a:solidFill>
                  <a:srgbClr val="7E7E7E"/>
                </a:solidFill>
                <a:latin typeface="Trebuchet MS"/>
                <a:cs typeface="Trebuchet MS"/>
              </a:rPr>
              <a:t>c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700" spc="-5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700" spc="-20" dirty="0">
                <a:solidFill>
                  <a:srgbClr val="7E7E7E"/>
                </a:solidFill>
                <a:latin typeface="Trebuchet MS"/>
                <a:cs typeface="Trebuchet MS"/>
              </a:rPr>
              <a:t>s</a:t>
            </a:r>
            <a:r>
              <a:rPr sz="1700" spc="-100" dirty="0">
                <a:solidFill>
                  <a:srgbClr val="7E7E7E"/>
                </a:solidFill>
                <a:latin typeface="Trebuchet MS"/>
                <a:cs typeface="Trebuchet MS"/>
              </a:rPr>
              <a:t>of</a:t>
            </a:r>
            <a:r>
              <a:rPr sz="1700" spc="-85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700" spc="-254" dirty="0">
                <a:solidFill>
                  <a:srgbClr val="7E7E7E"/>
                </a:solidFill>
                <a:latin typeface="Trebuchet MS"/>
                <a:cs typeface="Trebuchet MS"/>
              </a:rPr>
              <a:t>.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931789" y="3263595"/>
            <a:ext cx="2002789" cy="285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00" spc="12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700" spc="-125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700" spc="-105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700" spc="-15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6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25" dirty="0">
                <a:solidFill>
                  <a:srgbClr val="7E7E7E"/>
                </a:solidFill>
                <a:latin typeface="Trebuchet MS"/>
                <a:cs typeface="Trebuchet MS"/>
              </a:rPr>
              <a:t>mai</a:t>
            </a:r>
            <a:r>
              <a:rPr sz="17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90" dirty="0">
                <a:solidFill>
                  <a:srgbClr val="7E7E7E"/>
                </a:solidFill>
                <a:latin typeface="Trebuchet MS"/>
                <a:cs typeface="Trebuchet MS"/>
              </a:rPr>
              <a:t>p</a:t>
            </a:r>
            <a:r>
              <a:rPr sz="1700" spc="20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t</a:t>
            </a:r>
            <a:r>
              <a:rPr sz="1700" spc="-5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700" spc="-11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700" spc="-75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700" spc="-140" dirty="0">
                <a:solidFill>
                  <a:srgbClr val="7E7E7E"/>
                </a:solidFill>
                <a:latin typeface="Trebuchet MS"/>
                <a:cs typeface="Trebuchet MS"/>
              </a:rPr>
              <a:t>c</a:t>
            </a:r>
            <a:r>
              <a:rPr sz="1700" spc="-80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700" spc="-75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700" spc="-90" dirty="0">
                <a:solidFill>
                  <a:srgbClr val="7E7E7E"/>
                </a:solidFill>
                <a:latin typeface="Trebuchet MS"/>
                <a:cs typeface="Trebuchet MS"/>
              </a:rPr>
              <a:t>d</a:t>
            </a:r>
            <a:r>
              <a:rPr sz="1700" spc="-9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700" spc="-254" dirty="0">
                <a:solidFill>
                  <a:srgbClr val="7E7E7E"/>
                </a:solidFill>
                <a:latin typeface="Trebuchet MS"/>
                <a:cs typeface="Trebuchet MS"/>
              </a:rPr>
              <a:t>: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931789" y="3751834"/>
            <a:ext cx="2444115" cy="10629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b="1" spc="20" dirty="0">
                <a:solidFill>
                  <a:srgbClr val="1A315F"/>
                </a:solidFill>
                <a:latin typeface="Trebuchet MS"/>
                <a:cs typeface="Trebuchet MS"/>
              </a:rPr>
              <a:t>Cercetare</a:t>
            </a:r>
            <a:r>
              <a:rPr sz="1700" b="1" spc="-114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700" b="1" spc="-35" dirty="0">
                <a:solidFill>
                  <a:srgbClr val="1A315F"/>
                </a:solidFill>
                <a:latin typeface="Trebuchet MS"/>
                <a:cs typeface="Trebuchet MS"/>
              </a:rPr>
              <a:t>şi</a:t>
            </a:r>
            <a:r>
              <a:rPr sz="1700" b="1" spc="-7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700" b="1" spc="-25" dirty="0">
                <a:solidFill>
                  <a:srgbClr val="1A315F"/>
                </a:solidFill>
                <a:latin typeface="Trebuchet MS"/>
                <a:cs typeface="Trebuchet MS"/>
              </a:rPr>
              <a:t>dezvoltare,</a:t>
            </a:r>
            <a:endParaRPr sz="17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1700" b="1" dirty="0">
                <a:solidFill>
                  <a:srgbClr val="1A315F"/>
                </a:solidFill>
                <a:latin typeface="Trebuchet MS"/>
                <a:cs typeface="Trebuchet MS"/>
              </a:rPr>
              <a:t>Marketing,</a:t>
            </a:r>
            <a:endParaRPr sz="17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700" b="1" spc="15" dirty="0">
                <a:solidFill>
                  <a:srgbClr val="1A315F"/>
                </a:solidFill>
                <a:latin typeface="Trebuchet MS"/>
                <a:cs typeface="Trebuchet MS"/>
              </a:rPr>
              <a:t>Vânzări</a:t>
            </a:r>
            <a:endParaRPr sz="17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sz="1700" b="1" dirty="0">
                <a:solidFill>
                  <a:srgbClr val="1A315F"/>
                </a:solidFill>
                <a:latin typeface="Trebuchet MS"/>
                <a:cs typeface="Trebuchet MS"/>
              </a:rPr>
              <a:t>Servicii</a:t>
            </a:r>
            <a:r>
              <a:rPr sz="1700" b="1" spc="-6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700" b="1" spc="-5" dirty="0">
                <a:solidFill>
                  <a:srgbClr val="1A315F"/>
                </a:solidFill>
                <a:latin typeface="Trebuchet MS"/>
                <a:cs typeface="Trebuchet MS"/>
              </a:rPr>
              <a:t>pentru</a:t>
            </a:r>
            <a:r>
              <a:rPr sz="1700" b="1" spc="-9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700" b="1" spc="-30" dirty="0">
                <a:solidFill>
                  <a:srgbClr val="1A315F"/>
                </a:solidFill>
                <a:latin typeface="Trebuchet MS"/>
                <a:cs typeface="Trebuchet MS"/>
              </a:rPr>
              <a:t>clienţi</a:t>
            </a:r>
            <a:endParaRPr sz="1700">
              <a:latin typeface="Trebuchet MS"/>
              <a:cs typeface="Trebuchet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4047" y="277368"/>
            <a:ext cx="1438656" cy="1441703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769416" y="1616634"/>
            <a:ext cx="4389120" cy="31057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100"/>
              </a:lnSpc>
              <a:spcBef>
                <a:spcPts val="100"/>
              </a:spcBef>
            </a:pPr>
            <a:r>
              <a:rPr sz="2000" spc="-15" dirty="0">
                <a:latin typeface="Arial MT"/>
                <a:cs typeface="Arial MT"/>
              </a:rPr>
              <a:t>Sunt </a:t>
            </a:r>
            <a:r>
              <a:rPr sz="2000" spc="-175" dirty="0">
                <a:latin typeface="Arial MT"/>
                <a:cs typeface="Arial MT"/>
              </a:rPr>
              <a:t>acţiunile</a:t>
            </a:r>
            <a:r>
              <a:rPr sz="2000" spc="-170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importante </a:t>
            </a:r>
            <a:r>
              <a:rPr sz="2000" spc="-10" dirty="0">
                <a:latin typeface="Arial MT"/>
                <a:cs typeface="Arial MT"/>
              </a:rPr>
              <a:t>pe care </a:t>
            </a:r>
            <a:r>
              <a:rPr sz="2000" spc="-5" dirty="0">
                <a:latin typeface="Arial MT"/>
                <a:cs typeface="Arial MT"/>
              </a:rPr>
              <a:t>o </a:t>
            </a:r>
            <a:r>
              <a:rPr sz="200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a</a:t>
            </a:r>
            <a:r>
              <a:rPr sz="2000" spc="10" dirty="0">
                <a:latin typeface="Arial MT"/>
                <a:cs typeface="Arial MT"/>
              </a:rPr>
              <a:t>f</a:t>
            </a:r>
            <a:r>
              <a:rPr sz="2000" spc="-10" dirty="0">
                <a:latin typeface="Arial MT"/>
                <a:cs typeface="Arial MT"/>
              </a:rPr>
              <a:t>a</a:t>
            </a:r>
            <a:r>
              <a:rPr sz="2000" dirty="0">
                <a:latin typeface="Arial MT"/>
                <a:cs typeface="Arial MT"/>
              </a:rPr>
              <a:t>c</a:t>
            </a:r>
            <a:r>
              <a:rPr sz="2000" spc="-10" dirty="0">
                <a:latin typeface="Arial MT"/>
                <a:cs typeface="Arial MT"/>
              </a:rPr>
              <a:t>er</a:t>
            </a:r>
            <a:r>
              <a:rPr sz="2000" spc="-5" dirty="0">
                <a:latin typeface="Arial MT"/>
                <a:cs typeface="Arial MT"/>
              </a:rPr>
              <a:t>e tr</a:t>
            </a:r>
            <a:r>
              <a:rPr sz="2000" spc="-10" dirty="0">
                <a:latin typeface="Arial MT"/>
                <a:cs typeface="Arial MT"/>
              </a:rPr>
              <a:t>e</a:t>
            </a:r>
            <a:r>
              <a:rPr sz="2000" spc="-15" dirty="0">
                <a:latin typeface="Arial MT"/>
                <a:cs typeface="Arial MT"/>
              </a:rPr>
              <a:t>b</a:t>
            </a:r>
            <a:r>
              <a:rPr sz="2000" spc="-10" dirty="0">
                <a:latin typeface="Arial MT"/>
                <a:cs typeface="Arial MT"/>
              </a:rPr>
              <a:t>u</a:t>
            </a:r>
            <a:r>
              <a:rPr sz="2000" spc="-20" dirty="0">
                <a:latin typeface="Arial MT"/>
                <a:cs typeface="Arial MT"/>
              </a:rPr>
              <a:t>i</a:t>
            </a:r>
            <a:r>
              <a:rPr sz="2000" spc="-5" dirty="0">
                <a:latin typeface="Arial MT"/>
                <a:cs typeface="Arial MT"/>
              </a:rPr>
              <a:t>e</a:t>
            </a:r>
            <a:r>
              <a:rPr sz="2000" spc="10" dirty="0">
                <a:latin typeface="Arial MT"/>
                <a:cs typeface="Arial MT"/>
              </a:rPr>
              <a:t> </a:t>
            </a:r>
            <a:r>
              <a:rPr sz="2000" spc="5" dirty="0">
                <a:latin typeface="Arial MT"/>
                <a:cs typeface="Arial MT"/>
              </a:rPr>
              <a:t>s</a:t>
            </a:r>
            <a:r>
              <a:rPr sz="2000" spc="-894" dirty="0">
                <a:latin typeface="Arial MT"/>
                <a:cs typeface="Arial MT"/>
              </a:rPr>
              <a:t>ă</a:t>
            </a:r>
            <a:r>
              <a:rPr sz="2000" spc="-5" dirty="0">
                <a:latin typeface="Arial MT"/>
                <a:cs typeface="Arial MT"/>
              </a:rPr>
              <a:t> </a:t>
            </a:r>
            <a:r>
              <a:rPr sz="2000" spc="-25" dirty="0">
                <a:latin typeface="Arial MT"/>
                <a:cs typeface="Arial MT"/>
              </a:rPr>
              <a:t>l</a:t>
            </a:r>
            <a:r>
              <a:rPr sz="2000" spc="-5" dirty="0">
                <a:latin typeface="Arial MT"/>
                <a:cs typeface="Arial MT"/>
              </a:rPr>
              <a:t>e</a:t>
            </a:r>
            <a:r>
              <a:rPr sz="2000" spc="10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în</a:t>
            </a:r>
            <a:r>
              <a:rPr sz="2000" spc="-15" dirty="0">
                <a:latin typeface="Arial MT"/>
                <a:cs typeface="Arial MT"/>
              </a:rPr>
              <a:t>t</a:t>
            </a:r>
            <a:r>
              <a:rPr sz="2000" dirty="0">
                <a:latin typeface="Arial MT"/>
                <a:cs typeface="Arial MT"/>
              </a:rPr>
              <a:t>r</a:t>
            </a:r>
            <a:r>
              <a:rPr sz="2000" spc="-10" dirty="0">
                <a:latin typeface="Arial MT"/>
                <a:cs typeface="Arial MT"/>
              </a:rPr>
              <a:t>e</a:t>
            </a:r>
            <a:r>
              <a:rPr sz="2000" spc="-15" dirty="0">
                <a:latin typeface="Arial MT"/>
                <a:cs typeface="Arial MT"/>
              </a:rPr>
              <a:t>p</a:t>
            </a:r>
            <a:r>
              <a:rPr sz="2000" dirty="0">
                <a:latin typeface="Arial MT"/>
                <a:cs typeface="Arial MT"/>
              </a:rPr>
              <a:t>r</a:t>
            </a:r>
            <a:r>
              <a:rPr sz="2000" spc="-20" dirty="0">
                <a:latin typeface="Arial MT"/>
                <a:cs typeface="Arial MT"/>
              </a:rPr>
              <a:t>i</a:t>
            </a:r>
            <a:r>
              <a:rPr sz="2000" spc="-10" dirty="0">
                <a:latin typeface="Arial MT"/>
                <a:cs typeface="Arial MT"/>
              </a:rPr>
              <a:t>n</a:t>
            </a:r>
            <a:r>
              <a:rPr sz="2000" spc="-15" dirty="0">
                <a:latin typeface="Arial MT"/>
                <a:cs typeface="Arial MT"/>
              </a:rPr>
              <a:t>d</a:t>
            </a:r>
            <a:r>
              <a:rPr sz="2000" spc="-894" dirty="0">
                <a:latin typeface="Arial MT"/>
                <a:cs typeface="Arial MT"/>
              </a:rPr>
              <a:t>ă</a:t>
            </a:r>
            <a:r>
              <a:rPr sz="2000" spc="3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p</a:t>
            </a:r>
            <a:r>
              <a:rPr sz="2000" spc="-15" dirty="0">
                <a:latin typeface="Arial MT"/>
                <a:cs typeface="Arial MT"/>
              </a:rPr>
              <a:t>e</a:t>
            </a:r>
            <a:r>
              <a:rPr sz="2000" spc="-10" dirty="0">
                <a:latin typeface="Arial MT"/>
                <a:cs typeface="Arial MT"/>
              </a:rPr>
              <a:t>ntru  </a:t>
            </a:r>
            <a:r>
              <a:rPr sz="2000" spc="-5" dirty="0">
                <a:latin typeface="Arial MT"/>
                <a:cs typeface="Arial MT"/>
              </a:rPr>
              <a:t>a </a:t>
            </a:r>
            <a:r>
              <a:rPr sz="2000" spc="5" dirty="0">
                <a:latin typeface="Arial MT"/>
                <a:cs typeface="Arial MT"/>
              </a:rPr>
              <a:t>f</a:t>
            </a:r>
            <a:r>
              <a:rPr sz="2000" spc="-10" dirty="0">
                <a:latin typeface="Arial MT"/>
                <a:cs typeface="Arial MT"/>
              </a:rPr>
              <a:t>u</a:t>
            </a:r>
            <a:r>
              <a:rPr sz="2000" spc="-15" dirty="0">
                <a:latin typeface="Arial MT"/>
                <a:cs typeface="Arial MT"/>
              </a:rPr>
              <a:t>n</a:t>
            </a:r>
            <a:r>
              <a:rPr sz="2000" spc="5" dirty="0">
                <a:latin typeface="Arial MT"/>
                <a:cs typeface="Arial MT"/>
              </a:rPr>
              <a:t>c</a:t>
            </a:r>
            <a:r>
              <a:rPr sz="2000" spc="-1190" dirty="0">
                <a:latin typeface="Arial MT"/>
                <a:cs typeface="Arial MT"/>
              </a:rPr>
              <a:t>ţ</a:t>
            </a:r>
            <a:r>
              <a:rPr sz="2000" spc="-280" dirty="0">
                <a:latin typeface="Arial MT"/>
                <a:cs typeface="Arial MT"/>
              </a:rPr>
              <a:t>i</a:t>
            </a:r>
            <a:r>
              <a:rPr sz="2000" spc="-10" dirty="0">
                <a:latin typeface="Arial MT"/>
                <a:cs typeface="Arial MT"/>
              </a:rPr>
              <a:t>o</a:t>
            </a:r>
            <a:r>
              <a:rPr sz="2000" spc="-15" dirty="0">
                <a:latin typeface="Arial MT"/>
                <a:cs typeface="Arial MT"/>
              </a:rPr>
              <a:t>n</a:t>
            </a:r>
            <a:r>
              <a:rPr sz="2000" spc="-5" dirty="0">
                <a:latin typeface="Arial MT"/>
                <a:cs typeface="Arial MT"/>
              </a:rPr>
              <a:t>a</a:t>
            </a:r>
            <a:r>
              <a:rPr sz="2000" spc="10" dirty="0">
                <a:latin typeface="Arial MT"/>
                <a:cs typeface="Arial MT"/>
              </a:rPr>
              <a:t> </a:t>
            </a:r>
            <a:r>
              <a:rPr sz="2000" spc="5" dirty="0">
                <a:latin typeface="Arial MT"/>
                <a:cs typeface="Arial MT"/>
              </a:rPr>
              <a:t>c</a:t>
            </a:r>
            <a:r>
              <a:rPr sz="2000" spc="-5" dirty="0">
                <a:latin typeface="Arial MT"/>
                <a:cs typeface="Arial MT"/>
              </a:rPr>
              <a:t>u s</a:t>
            </a:r>
            <a:r>
              <a:rPr sz="2000" spc="-10" dirty="0">
                <a:latin typeface="Arial MT"/>
                <a:cs typeface="Arial MT"/>
              </a:rPr>
              <a:t>u</a:t>
            </a:r>
            <a:r>
              <a:rPr sz="2000" dirty="0">
                <a:latin typeface="Arial MT"/>
                <a:cs typeface="Arial MT"/>
              </a:rPr>
              <a:t>c</a:t>
            </a:r>
            <a:r>
              <a:rPr sz="2000" spc="5" dirty="0">
                <a:latin typeface="Arial MT"/>
                <a:cs typeface="Arial MT"/>
              </a:rPr>
              <a:t>c</a:t>
            </a:r>
            <a:r>
              <a:rPr sz="2000" spc="-10" dirty="0">
                <a:latin typeface="Arial MT"/>
                <a:cs typeface="Arial MT"/>
              </a:rPr>
              <a:t>e</a:t>
            </a:r>
            <a:r>
              <a:rPr sz="2000" spc="25" dirty="0">
                <a:latin typeface="Arial MT"/>
                <a:cs typeface="Arial MT"/>
              </a:rPr>
              <a:t>s</a:t>
            </a:r>
            <a:r>
              <a:rPr sz="2000" spc="-5" dirty="0">
                <a:latin typeface="Arial MT"/>
                <a:cs typeface="Arial MT"/>
              </a:rPr>
              <a:t>.</a:t>
            </a:r>
            <a:endParaRPr sz="2000">
              <a:latin typeface="Arial MT"/>
              <a:cs typeface="Arial MT"/>
            </a:endParaRPr>
          </a:p>
          <a:p>
            <a:pPr marL="12700" marR="43815">
              <a:lnSpc>
                <a:spcPct val="120100"/>
              </a:lnSpc>
              <a:spcBef>
                <a:spcPts val="1200"/>
              </a:spcBef>
            </a:pPr>
            <a:r>
              <a:rPr sz="2000" spc="-5" dirty="0">
                <a:latin typeface="Arial MT"/>
                <a:cs typeface="Arial MT"/>
              </a:rPr>
              <a:t>În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r</a:t>
            </a:r>
            <a:r>
              <a:rPr sz="2000" spc="-10" dirty="0">
                <a:latin typeface="Arial MT"/>
                <a:cs typeface="Arial MT"/>
              </a:rPr>
              <a:t>e</a:t>
            </a:r>
            <a:r>
              <a:rPr sz="2000" spc="-50" dirty="0">
                <a:latin typeface="Arial MT"/>
                <a:cs typeface="Arial MT"/>
              </a:rPr>
              <a:t>z</a:t>
            </a:r>
            <a:r>
              <a:rPr sz="2000" spc="-10" dirty="0">
                <a:latin typeface="Arial MT"/>
                <a:cs typeface="Arial MT"/>
              </a:rPr>
              <a:t>u</a:t>
            </a:r>
            <a:r>
              <a:rPr sz="2000" spc="-20" dirty="0">
                <a:latin typeface="Arial MT"/>
                <a:cs typeface="Arial MT"/>
              </a:rPr>
              <a:t>l</a:t>
            </a:r>
            <a:r>
              <a:rPr sz="2000" spc="-5" dirty="0">
                <a:latin typeface="Arial MT"/>
                <a:cs typeface="Arial MT"/>
              </a:rPr>
              <a:t>ta</a:t>
            </a:r>
            <a:r>
              <a:rPr sz="2000" spc="-15" dirty="0">
                <a:latin typeface="Arial MT"/>
                <a:cs typeface="Arial MT"/>
              </a:rPr>
              <a:t>t</a:t>
            </a:r>
            <a:r>
              <a:rPr sz="2000" spc="-10" dirty="0">
                <a:latin typeface="Arial MT"/>
                <a:cs typeface="Arial MT"/>
              </a:rPr>
              <a:t>u</a:t>
            </a:r>
            <a:r>
              <a:rPr sz="2000" spc="-5" dirty="0">
                <a:latin typeface="Arial MT"/>
                <a:cs typeface="Arial MT"/>
              </a:rPr>
              <a:t>l</a:t>
            </a:r>
            <a:r>
              <a:rPr sz="2000" spc="7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a</a:t>
            </a:r>
            <a:r>
              <a:rPr sz="2000" dirty="0">
                <a:latin typeface="Arial MT"/>
                <a:cs typeface="Arial MT"/>
              </a:rPr>
              <a:t>c</a:t>
            </a:r>
            <a:r>
              <a:rPr sz="2000" spc="-5" dirty="0">
                <a:latin typeface="Arial MT"/>
                <a:cs typeface="Arial MT"/>
              </a:rPr>
              <a:t>t</a:t>
            </a:r>
            <a:r>
              <a:rPr sz="2000" spc="-20" dirty="0">
                <a:latin typeface="Arial MT"/>
                <a:cs typeface="Arial MT"/>
              </a:rPr>
              <a:t>ivi</a:t>
            </a:r>
            <a:r>
              <a:rPr sz="2000" spc="-660" dirty="0">
                <a:latin typeface="Arial MT"/>
                <a:cs typeface="Arial MT"/>
              </a:rPr>
              <a:t>tă</a:t>
            </a:r>
            <a:r>
              <a:rPr sz="2000" spc="-1040" dirty="0">
                <a:latin typeface="Arial MT"/>
                <a:cs typeface="Arial MT"/>
              </a:rPr>
              <a:t>ţ</a:t>
            </a:r>
            <a:r>
              <a:rPr sz="2000" spc="-20" dirty="0">
                <a:latin typeface="Arial MT"/>
                <a:cs typeface="Arial MT"/>
              </a:rPr>
              <a:t>il</a:t>
            </a:r>
            <a:r>
              <a:rPr sz="2000" spc="-10" dirty="0">
                <a:latin typeface="Arial MT"/>
                <a:cs typeface="Arial MT"/>
              </a:rPr>
              <a:t>o</a:t>
            </a:r>
            <a:r>
              <a:rPr sz="2000" spc="-5" dirty="0">
                <a:latin typeface="Arial MT"/>
                <a:cs typeface="Arial MT"/>
              </a:rPr>
              <a:t>r</a:t>
            </a:r>
            <a:r>
              <a:rPr sz="2000" spc="9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e</a:t>
            </a:r>
            <a:r>
              <a:rPr sz="2000" dirty="0">
                <a:latin typeface="Arial MT"/>
                <a:cs typeface="Arial MT"/>
              </a:rPr>
              <a:t>s</a:t>
            </a:r>
            <a:r>
              <a:rPr sz="2000" spc="-5" dirty="0">
                <a:latin typeface="Arial MT"/>
                <a:cs typeface="Arial MT"/>
              </a:rPr>
              <a:t>te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spc="5" dirty="0">
                <a:latin typeface="Arial MT"/>
                <a:cs typeface="Arial MT"/>
              </a:rPr>
              <a:t>c</a:t>
            </a:r>
            <a:r>
              <a:rPr sz="2000" dirty="0">
                <a:latin typeface="Arial MT"/>
                <a:cs typeface="Arial MT"/>
              </a:rPr>
              <a:t>r</a:t>
            </a:r>
            <a:r>
              <a:rPr sz="2000" spc="-10" dirty="0">
                <a:latin typeface="Arial MT"/>
                <a:cs typeface="Arial MT"/>
              </a:rPr>
              <a:t>e</a:t>
            </a:r>
            <a:r>
              <a:rPr sz="2000" spc="-15" dirty="0">
                <a:latin typeface="Arial MT"/>
                <a:cs typeface="Arial MT"/>
              </a:rPr>
              <a:t>a</a:t>
            </a:r>
            <a:r>
              <a:rPr sz="2000" spc="-450" dirty="0">
                <a:latin typeface="Arial MT"/>
                <a:cs typeface="Arial MT"/>
              </a:rPr>
              <a:t>tă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spc="-994" dirty="0">
                <a:latin typeface="Arial MT"/>
                <a:cs typeface="Arial MT"/>
              </a:rPr>
              <a:t>ş</a:t>
            </a:r>
            <a:r>
              <a:rPr sz="2000" spc="-5" dirty="0">
                <a:latin typeface="Arial MT"/>
                <a:cs typeface="Arial MT"/>
              </a:rPr>
              <a:t>i  </a:t>
            </a:r>
            <a:r>
              <a:rPr sz="2000" spc="-10" dirty="0">
                <a:latin typeface="Arial MT"/>
                <a:cs typeface="Arial MT"/>
              </a:rPr>
              <a:t>o</a:t>
            </a:r>
            <a:r>
              <a:rPr sz="2000" spc="5" dirty="0">
                <a:latin typeface="Arial MT"/>
                <a:cs typeface="Arial MT"/>
              </a:rPr>
              <a:t>f</a:t>
            </a:r>
            <a:r>
              <a:rPr sz="2000" spc="-10" dirty="0">
                <a:latin typeface="Arial MT"/>
                <a:cs typeface="Arial MT"/>
              </a:rPr>
              <a:t>er</a:t>
            </a:r>
            <a:r>
              <a:rPr sz="2000" spc="-15" dirty="0">
                <a:latin typeface="Arial MT"/>
                <a:cs typeface="Arial MT"/>
              </a:rPr>
              <a:t>i</a:t>
            </a:r>
            <a:r>
              <a:rPr sz="2000" spc="-450" dirty="0">
                <a:latin typeface="Arial MT"/>
                <a:cs typeface="Arial MT"/>
              </a:rPr>
              <a:t>tă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spc="-15" dirty="0">
                <a:latin typeface="Arial MT"/>
                <a:cs typeface="Arial MT"/>
              </a:rPr>
              <a:t>p</a:t>
            </a:r>
            <a:r>
              <a:rPr sz="2000" dirty="0">
                <a:latin typeface="Arial MT"/>
                <a:cs typeface="Arial MT"/>
              </a:rPr>
              <a:t>r</a:t>
            </a:r>
            <a:r>
              <a:rPr sz="2000" spc="-10" dirty="0">
                <a:latin typeface="Arial MT"/>
                <a:cs typeface="Arial MT"/>
              </a:rPr>
              <a:t>o</a:t>
            </a:r>
            <a:r>
              <a:rPr sz="2000" spc="-20" dirty="0">
                <a:latin typeface="Arial MT"/>
                <a:cs typeface="Arial MT"/>
              </a:rPr>
              <a:t>p</a:t>
            </a:r>
            <a:r>
              <a:rPr sz="2000" spc="-10" dirty="0">
                <a:latin typeface="Arial MT"/>
                <a:cs typeface="Arial MT"/>
              </a:rPr>
              <a:t>u</a:t>
            </a:r>
            <a:r>
              <a:rPr sz="2000" spc="-20" dirty="0">
                <a:latin typeface="Arial MT"/>
                <a:cs typeface="Arial MT"/>
              </a:rPr>
              <a:t>n</a:t>
            </a:r>
            <a:r>
              <a:rPr sz="2000" spc="-10" dirty="0">
                <a:latin typeface="Arial MT"/>
                <a:cs typeface="Arial MT"/>
              </a:rPr>
              <a:t>ere</a:t>
            </a:r>
            <a:r>
              <a:rPr sz="2000" spc="-5" dirty="0">
                <a:latin typeface="Arial MT"/>
                <a:cs typeface="Arial MT"/>
              </a:rPr>
              <a:t>a</a:t>
            </a:r>
            <a:r>
              <a:rPr sz="2000" spc="3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d</a:t>
            </a:r>
            <a:r>
              <a:rPr sz="2000" spc="-5" dirty="0">
                <a:latin typeface="Arial MT"/>
                <a:cs typeface="Arial MT"/>
              </a:rPr>
              <a:t>e</a:t>
            </a:r>
            <a:r>
              <a:rPr sz="2000" spc="5" dirty="0">
                <a:latin typeface="Arial MT"/>
                <a:cs typeface="Arial MT"/>
              </a:rPr>
              <a:t> </a:t>
            </a:r>
            <a:r>
              <a:rPr sz="2000" spc="-20" dirty="0">
                <a:latin typeface="Arial MT"/>
                <a:cs typeface="Arial MT"/>
              </a:rPr>
              <a:t>v</a:t>
            </a:r>
            <a:r>
              <a:rPr sz="2000" spc="-10" dirty="0">
                <a:latin typeface="Arial MT"/>
                <a:cs typeface="Arial MT"/>
              </a:rPr>
              <a:t>a</a:t>
            </a:r>
            <a:r>
              <a:rPr sz="2000" spc="-25" dirty="0">
                <a:latin typeface="Arial MT"/>
                <a:cs typeface="Arial MT"/>
              </a:rPr>
              <a:t>l</a:t>
            </a:r>
            <a:r>
              <a:rPr sz="2000" spc="-10" dirty="0">
                <a:latin typeface="Arial MT"/>
                <a:cs typeface="Arial MT"/>
              </a:rPr>
              <a:t>o</a:t>
            </a:r>
            <a:r>
              <a:rPr sz="2000" spc="-20" dirty="0">
                <a:latin typeface="Arial MT"/>
                <a:cs typeface="Arial MT"/>
              </a:rPr>
              <a:t>a</a:t>
            </a:r>
            <a:r>
              <a:rPr sz="2000" dirty="0">
                <a:latin typeface="Arial MT"/>
                <a:cs typeface="Arial MT"/>
              </a:rPr>
              <a:t>r</a:t>
            </a:r>
            <a:r>
              <a:rPr sz="2000" spc="-10" dirty="0">
                <a:latin typeface="Arial MT"/>
                <a:cs typeface="Arial MT"/>
              </a:rPr>
              <a:t>e</a:t>
            </a:r>
            <a:r>
              <a:rPr sz="2000" spc="-5" dirty="0">
                <a:latin typeface="Arial MT"/>
                <a:cs typeface="Arial MT"/>
              </a:rPr>
              <a:t>,</a:t>
            </a:r>
            <a:r>
              <a:rPr sz="2000" spc="3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este  a</a:t>
            </a:r>
            <a:r>
              <a:rPr sz="2000" dirty="0">
                <a:latin typeface="Arial MT"/>
                <a:cs typeface="Arial MT"/>
              </a:rPr>
              <a:t>s</a:t>
            </a:r>
            <a:r>
              <a:rPr sz="2000" spc="-20" dirty="0">
                <a:latin typeface="Arial MT"/>
                <a:cs typeface="Arial MT"/>
              </a:rPr>
              <a:t>i</a:t>
            </a:r>
            <a:r>
              <a:rPr sz="2000" spc="-10" dirty="0">
                <a:latin typeface="Arial MT"/>
                <a:cs typeface="Arial MT"/>
              </a:rPr>
              <a:t>g</a:t>
            </a:r>
            <a:r>
              <a:rPr sz="2000" spc="-15" dirty="0">
                <a:latin typeface="Arial MT"/>
                <a:cs typeface="Arial MT"/>
              </a:rPr>
              <a:t>u</a:t>
            </a:r>
            <a:r>
              <a:rPr sz="2000" dirty="0">
                <a:latin typeface="Arial MT"/>
                <a:cs typeface="Arial MT"/>
              </a:rPr>
              <a:t>r</a:t>
            </a:r>
            <a:r>
              <a:rPr sz="2000" spc="-10" dirty="0">
                <a:latin typeface="Arial MT"/>
                <a:cs typeface="Arial MT"/>
              </a:rPr>
              <a:t>a</a:t>
            </a:r>
            <a:r>
              <a:rPr sz="2000" spc="-5" dirty="0">
                <a:latin typeface="Arial MT"/>
                <a:cs typeface="Arial MT"/>
              </a:rPr>
              <a:t>t</a:t>
            </a:r>
            <a:r>
              <a:rPr sz="2000" spc="1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a</a:t>
            </a:r>
            <a:r>
              <a:rPr sz="2000" dirty="0">
                <a:latin typeface="Arial MT"/>
                <a:cs typeface="Arial MT"/>
              </a:rPr>
              <a:t>c</a:t>
            </a:r>
            <a:r>
              <a:rPr sz="2000" spc="5" dirty="0">
                <a:latin typeface="Arial MT"/>
                <a:cs typeface="Arial MT"/>
              </a:rPr>
              <a:t>c</a:t>
            </a:r>
            <a:r>
              <a:rPr sz="2000" spc="-10" dirty="0">
                <a:latin typeface="Arial MT"/>
                <a:cs typeface="Arial MT"/>
              </a:rPr>
              <a:t>e</a:t>
            </a:r>
            <a:r>
              <a:rPr sz="2000" dirty="0">
                <a:latin typeface="Arial MT"/>
                <a:cs typeface="Arial MT"/>
              </a:rPr>
              <a:t>s</a:t>
            </a:r>
            <a:r>
              <a:rPr sz="2000" spc="-10" dirty="0">
                <a:latin typeface="Arial MT"/>
                <a:cs typeface="Arial MT"/>
              </a:rPr>
              <a:t>u</a:t>
            </a:r>
            <a:r>
              <a:rPr sz="2000" spc="-5" dirty="0">
                <a:latin typeface="Arial MT"/>
                <a:cs typeface="Arial MT"/>
              </a:rPr>
              <a:t>l</a:t>
            </a:r>
            <a:r>
              <a:rPr sz="2000" dirty="0">
                <a:latin typeface="Arial MT"/>
                <a:cs typeface="Arial MT"/>
              </a:rPr>
              <a:t> </a:t>
            </a:r>
            <a:r>
              <a:rPr sz="2000" spc="-20" dirty="0">
                <a:latin typeface="Arial MT"/>
                <a:cs typeface="Arial MT"/>
              </a:rPr>
              <a:t>l</a:t>
            </a:r>
            <a:r>
              <a:rPr sz="2000" spc="-5" dirty="0">
                <a:latin typeface="Arial MT"/>
                <a:cs typeface="Arial MT"/>
              </a:rPr>
              <a:t>a</a:t>
            </a:r>
            <a:r>
              <a:rPr sz="2000" spc="1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p</a:t>
            </a:r>
            <a:r>
              <a:rPr sz="2000" spc="-20" dirty="0">
                <a:latin typeface="Arial MT"/>
                <a:cs typeface="Arial MT"/>
              </a:rPr>
              <a:t>i</a:t>
            </a:r>
            <a:r>
              <a:rPr sz="2000" spc="-545" dirty="0">
                <a:latin typeface="Arial MT"/>
                <a:cs typeface="Arial MT"/>
              </a:rPr>
              <a:t>eţ</a:t>
            </a:r>
            <a:r>
              <a:rPr sz="2000" spc="-395" dirty="0">
                <a:latin typeface="Arial MT"/>
                <a:cs typeface="Arial MT"/>
              </a:rPr>
              <a:t>e</a:t>
            </a:r>
            <a:r>
              <a:rPr sz="2000" spc="-5" dirty="0">
                <a:latin typeface="Arial MT"/>
                <a:cs typeface="Arial MT"/>
              </a:rPr>
              <a:t>,</a:t>
            </a:r>
            <a:r>
              <a:rPr sz="2000" spc="40" dirty="0">
                <a:latin typeface="Arial MT"/>
                <a:cs typeface="Arial MT"/>
              </a:rPr>
              <a:t> </a:t>
            </a:r>
            <a:r>
              <a:rPr sz="2000" spc="5" dirty="0">
                <a:latin typeface="Arial MT"/>
                <a:cs typeface="Arial MT"/>
              </a:rPr>
              <a:t>s</a:t>
            </a:r>
            <a:r>
              <a:rPr sz="2000" spc="-10" dirty="0">
                <a:latin typeface="Arial MT"/>
                <a:cs typeface="Arial MT"/>
              </a:rPr>
              <a:t>u</a:t>
            </a:r>
            <a:r>
              <a:rPr sz="2000" spc="-15" dirty="0">
                <a:latin typeface="Arial MT"/>
                <a:cs typeface="Arial MT"/>
              </a:rPr>
              <a:t>n</a:t>
            </a:r>
            <a:r>
              <a:rPr sz="2000" spc="-5" dirty="0">
                <a:latin typeface="Arial MT"/>
                <a:cs typeface="Arial MT"/>
              </a:rPr>
              <a:t>t </a:t>
            </a:r>
            <a:r>
              <a:rPr sz="2000" spc="-15" dirty="0">
                <a:latin typeface="Arial MT"/>
                <a:cs typeface="Arial MT"/>
              </a:rPr>
              <a:t>p</a:t>
            </a:r>
            <a:r>
              <a:rPr sz="2000" spc="-605" dirty="0">
                <a:latin typeface="Arial MT"/>
                <a:cs typeface="Arial MT"/>
              </a:rPr>
              <a:t>ă</a:t>
            </a:r>
            <a:r>
              <a:rPr sz="2000" spc="-295" dirty="0">
                <a:latin typeface="Arial MT"/>
                <a:cs typeface="Arial MT"/>
              </a:rPr>
              <a:t>s</a:t>
            </a:r>
            <a:r>
              <a:rPr sz="2000" spc="-5" dirty="0">
                <a:latin typeface="Arial MT"/>
                <a:cs typeface="Arial MT"/>
              </a:rPr>
              <a:t>tr</a:t>
            </a:r>
            <a:r>
              <a:rPr sz="2000" spc="-10" dirty="0">
                <a:latin typeface="Arial MT"/>
                <a:cs typeface="Arial MT"/>
              </a:rPr>
              <a:t>ate  Re</a:t>
            </a:r>
            <a:r>
              <a:rPr sz="2000" spc="-25" dirty="0">
                <a:latin typeface="Arial MT"/>
                <a:cs typeface="Arial MT"/>
              </a:rPr>
              <a:t>l</a:t>
            </a:r>
            <a:r>
              <a:rPr sz="2000" spc="-525" dirty="0">
                <a:latin typeface="Arial MT"/>
                <a:cs typeface="Arial MT"/>
              </a:rPr>
              <a:t>a</a:t>
            </a:r>
            <a:r>
              <a:rPr sz="2000" spc="-944" dirty="0">
                <a:latin typeface="Arial MT"/>
                <a:cs typeface="Arial MT"/>
              </a:rPr>
              <a:t>ţ</a:t>
            </a:r>
            <a:r>
              <a:rPr sz="2000" spc="-20" dirty="0">
                <a:latin typeface="Arial MT"/>
                <a:cs typeface="Arial MT"/>
              </a:rPr>
              <a:t>iil</a:t>
            </a:r>
            <a:r>
              <a:rPr sz="2000" spc="-5" dirty="0">
                <a:latin typeface="Arial MT"/>
                <a:cs typeface="Arial MT"/>
              </a:rPr>
              <a:t>e</a:t>
            </a:r>
            <a:r>
              <a:rPr sz="2000" spc="8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</a:t>
            </a:r>
            <a:r>
              <a:rPr sz="2000" spc="-5" dirty="0">
                <a:latin typeface="Arial MT"/>
                <a:cs typeface="Arial MT"/>
              </a:rPr>
              <a:t>u</a:t>
            </a:r>
            <a:r>
              <a:rPr sz="2000" spc="-1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c</a:t>
            </a:r>
            <a:r>
              <a:rPr sz="2000" spc="-20" dirty="0">
                <a:latin typeface="Arial MT"/>
                <a:cs typeface="Arial MT"/>
              </a:rPr>
              <a:t>li</a:t>
            </a:r>
            <a:r>
              <a:rPr sz="2000" spc="-10" dirty="0">
                <a:latin typeface="Arial MT"/>
                <a:cs typeface="Arial MT"/>
              </a:rPr>
              <a:t>e</a:t>
            </a:r>
            <a:r>
              <a:rPr sz="2000" spc="-20" dirty="0">
                <a:latin typeface="Arial MT"/>
                <a:cs typeface="Arial MT"/>
              </a:rPr>
              <a:t>n</a:t>
            </a:r>
            <a:r>
              <a:rPr sz="2000" spc="-1185" dirty="0">
                <a:latin typeface="Arial MT"/>
                <a:cs typeface="Arial MT"/>
              </a:rPr>
              <a:t>ţ</a:t>
            </a:r>
            <a:r>
              <a:rPr sz="2000" spc="-280" dirty="0">
                <a:latin typeface="Arial MT"/>
                <a:cs typeface="Arial MT"/>
              </a:rPr>
              <a:t>i</a:t>
            </a:r>
            <a:r>
              <a:rPr sz="2000" spc="-5" dirty="0">
                <a:latin typeface="Arial MT"/>
                <a:cs typeface="Arial MT"/>
              </a:rPr>
              <a:t>i</a:t>
            </a:r>
            <a:r>
              <a:rPr sz="2000" spc="55" dirty="0">
                <a:latin typeface="Arial MT"/>
                <a:cs typeface="Arial MT"/>
              </a:rPr>
              <a:t> </a:t>
            </a:r>
            <a:r>
              <a:rPr sz="2000" spc="-1000" dirty="0">
                <a:latin typeface="Arial MT"/>
                <a:cs typeface="Arial MT"/>
              </a:rPr>
              <a:t>ş</a:t>
            </a:r>
            <a:r>
              <a:rPr sz="2000" spc="-5" dirty="0">
                <a:latin typeface="Arial MT"/>
                <a:cs typeface="Arial MT"/>
              </a:rPr>
              <a:t>i</a:t>
            </a:r>
            <a:r>
              <a:rPr sz="2000" spc="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s</a:t>
            </a:r>
            <a:r>
              <a:rPr sz="2000" spc="-10" dirty="0">
                <a:latin typeface="Arial MT"/>
                <a:cs typeface="Arial MT"/>
              </a:rPr>
              <a:t>u</a:t>
            </a:r>
            <a:r>
              <a:rPr sz="2000" spc="-20" dirty="0">
                <a:latin typeface="Arial MT"/>
                <a:cs typeface="Arial MT"/>
              </a:rPr>
              <a:t>n</a:t>
            </a:r>
            <a:r>
              <a:rPr sz="2000" spc="-5" dirty="0">
                <a:latin typeface="Arial MT"/>
                <a:cs typeface="Arial MT"/>
              </a:rPr>
              <a:t>t </a:t>
            </a:r>
            <a:r>
              <a:rPr sz="2000" spc="-20" dirty="0">
                <a:latin typeface="Arial MT"/>
                <a:cs typeface="Arial MT"/>
              </a:rPr>
              <a:t>o</a:t>
            </a:r>
            <a:r>
              <a:rPr sz="2000" spc="-525" dirty="0">
                <a:latin typeface="Arial MT"/>
                <a:cs typeface="Arial MT"/>
              </a:rPr>
              <a:t>b</a:t>
            </a:r>
            <a:r>
              <a:rPr sz="2000" spc="-944" dirty="0">
                <a:latin typeface="Arial MT"/>
                <a:cs typeface="Arial MT"/>
              </a:rPr>
              <a:t>ţ</a:t>
            </a:r>
            <a:r>
              <a:rPr sz="2000" spc="-20" dirty="0">
                <a:latin typeface="Arial MT"/>
                <a:cs typeface="Arial MT"/>
              </a:rPr>
              <a:t>i</a:t>
            </a:r>
            <a:r>
              <a:rPr sz="2000" spc="-10" dirty="0">
                <a:latin typeface="Arial MT"/>
                <a:cs typeface="Arial MT"/>
              </a:rPr>
              <a:t>n</a:t>
            </a:r>
            <a:r>
              <a:rPr sz="2000" spc="-20" dirty="0">
                <a:latin typeface="Arial MT"/>
                <a:cs typeface="Arial MT"/>
              </a:rPr>
              <a:t>u</a:t>
            </a:r>
            <a:r>
              <a:rPr sz="2000" spc="-5" dirty="0">
                <a:latin typeface="Arial MT"/>
                <a:cs typeface="Arial MT"/>
              </a:rPr>
              <a:t>te  </a:t>
            </a:r>
            <a:r>
              <a:rPr sz="2000" spc="-10" dirty="0">
                <a:latin typeface="Arial MT"/>
                <a:cs typeface="Arial MT"/>
              </a:rPr>
              <a:t>venituri.</a:t>
            </a:r>
            <a:endParaRPr sz="2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66086" y="805052"/>
            <a:ext cx="2012950" cy="32956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2000" spc="-15" dirty="0">
                <a:solidFill>
                  <a:srgbClr val="2E5AAC"/>
                </a:solidFill>
              </a:rPr>
              <a:t>PARTENERI</a:t>
            </a:r>
            <a:r>
              <a:rPr sz="2000" spc="-45" dirty="0">
                <a:solidFill>
                  <a:srgbClr val="2E5AAC"/>
                </a:solidFill>
              </a:rPr>
              <a:t> </a:t>
            </a:r>
            <a:r>
              <a:rPr sz="2000" spc="30" dirty="0">
                <a:solidFill>
                  <a:srgbClr val="2E5AAC"/>
                </a:solidFill>
              </a:rPr>
              <a:t>CHEIE</a:t>
            </a:r>
            <a:endParaRPr sz="2000"/>
          </a:p>
        </p:txBody>
      </p:sp>
      <p:sp>
        <p:nvSpPr>
          <p:cNvPr id="3" name="object 3"/>
          <p:cNvSpPr txBox="1"/>
          <p:nvPr/>
        </p:nvSpPr>
        <p:spPr>
          <a:xfrm>
            <a:off x="5931789" y="464108"/>
            <a:ext cx="5606415" cy="4361815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69"/>
              </a:spcBef>
            </a:pPr>
            <a:r>
              <a:rPr sz="1400" b="1" u="sng" spc="4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P</a:t>
            </a:r>
            <a:r>
              <a:rPr sz="1400" b="1" u="sng" spc="-1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a</a:t>
            </a:r>
            <a:r>
              <a:rPr sz="1400" b="1" u="sng" spc="1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t</a:t>
            </a:r>
            <a:r>
              <a:rPr sz="1400" b="1" u="sng" spc="2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r</a:t>
            </a:r>
            <a:r>
              <a:rPr sz="1400" b="1" u="sng" spc="-2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u</a:t>
            </a:r>
            <a:r>
              <a:rPr sz="1400" b="1" u="sng" spc="-3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 </a:t>
            </a:r>
            <a:r>
              <a:rPr sz="1400" b="1" u="sng" spc="1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t</a:t>
            </a:r>
            <a:r>
              <a:rPr sz="1400" b="1" u="sng" spc="-4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i</a:t>
            </a:r>
            <a:r>
              <a:rPr sz="1400" b="1" u="sng" spc="-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p</a:t>
            </a:r>
            <a:r>
              <a:rPr sz="1400" b="1" u="sng" spc="-2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u</a:t>
            </a:r>
            <a:r>
              <a:rPr sz="1400" b="1" u="sng" spc="2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r</a:t>
            </a:r>
            <a:r>
              <a:rPr sz="1400" b="1" u="sng" spc="-4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i</a:t>
            </a:r>
            <a:r>
              <a:rPr sz="1400" b="1" u="sng" spc="-8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 </a:t>
            </a:r>
            <a:r>
              <a:rPr sz="1400" b="1" u="sng" spc="-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d</a:t>
            </a:r>
            <a:r>
              <a:rPr sz="1400" b="1" u="sng" spc="-4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e</a:t>
            </a:r>
            <a:r>
              <a:rPr sz="1400" b="1" u="sng" spc="-3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 </a:t>
            </a:r>
            <a:r>
              <a:rPr sz="1400" b="1" u="sng" spc="-1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pa</a:t>
            </a:r>
            <a:r>
              <a:rPr sz="1400" b="1" u="sng" spc="4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r</a:t>
            </a:r>
            <a:r>
              <a:rPr sz="1400" b="1" u="sng" spc="1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t</a:t>
            </a:r>
            <a:r>
              <a:rPr sz="1400" b="1" u="sng" spc="-2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ener</a:t>
            </a:r>
            <a:r>
              <a:rPr sz="1400" b="1" u="sng" spc="-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i</a:t>
            </a:r>
            <a:r>
              <a:rPr sz="1400" b="1" u="sng" spc="-1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a</a:t>
            </a:r>
            <a:r>
              <a:rPr sz="1400" b="1" u="sng" spc="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t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770"/>
              </a:spcBef>
            </a:pPr>
            <a:r>
              <a:rPr sz="1400" b="1" spc="10" dirty="0">
                <a:solidFill>
                  <a:srgbClr val="7E7E7E"/>
                </a:solidFill>
                <a:latin typeface="Trebuchet MS"/>
                <a:cs typeface="Trebuchet MS"/>
              </a:rPr>
              <a:t>Alianţe</a:t>
            </a:r>
            <a:r>
              <a:rPr sz="1400" b="1" spc="-7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b="1" spc="-5" dirty="0">
                <a:solidFill>
                  <a:srgbClr val="7E7E7E"/>
                </a:solidFill>
                <a:latin typeface="Trebuchet MS"/>
                <a:cs typeface="Trebuchet MS"/>
              </a:rPr>
              <a:t>strategice</a:t>
            </a:r>
            <a:r>
              <a:rPr sz="1400" b="1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b="1" spc="-15" dirty="0">
                <a:solidFill>
                  <a:srgbClr val="7E7E7E"/>
                </a:solidFill>
                <a:latin typeface="Trebuchet MS"/>
                <a:cs typeface="Trebuchet MS"/>
              </a:rPr>
              <a:t>între</a:t>
            </a:r>
            <a:r>
              <a:rPr sz="1400" b="1" spc="-6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b="1" spc="-15" dirty="0">
                <a:solidFill>
                  <a:srgbClr val="7E7E7E"/>
                </a:solidFill>
                <a:latin typeface="Trebuchet MS"/>
                <a:cs typeface="Trebuchet MS"/>
              </a:rPr>
              <a:t>întreprinderi</a:t>
            </a:r>
            <a:r>
              <a:rPr sz="1400" b="1" spc="-6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b="1" spc="-15" dirty="0">
                <a:solidFill>
                  <a:srgbClr val="7E7E7E"/>
                </a:solidFill>
                <a:latin typeface="Trebuchet MS"/>
                <a:cs typeface="Trebuchet MS"/>
              </a:rPr>
              <a:t>neconcurente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ts val="1595"/>
              </a:lnSpc>
              <a:spcBef>
                <a:spcPts val="770"/>
              </a:spcBef>
            </a:pPr>
            <a:r>
              <a:rPr sz="1400" b="1" spc="-40" dirty="0">
                <a:solidFill>
                  <a:srgbClr val="7E7E7E"/>
                </a:solidFill>
                <a:latin typeface="Trebuchet MS"/>
                <a:cs typeface="Trebuchet MS"/>
              </a:rPr>
              <a:t>“</a:t>
            </a:r>
            <a:r>
              <a:rPr sz="1400" b="1" i="1" spc="-40" dirty="0">
                <a:solidFill>
                  <a:srgbClr val="7E7E7E"/>
                </a:solidFill>
                <a:latin typeface="Trebuchet MS"/>
                <a:cs typeface="Trebuchet MS"/>
              </a:rPr>
              <a:t>Co-opetition</a:t>
            </a:r>
            <a:r>
              <a:rPr sz="1400" b="1" spc="-40" dirty="0">
                <a:solidFill>
                  <a:srgbClr val="7E7E7E"/>
                </a:solidFill>
                <a:latin typeface="Trebuchet MS"/>
                <a:cs typeface="Trebuchet MS"/>
              </a:rPr>
              <a:t>”</a:t>
            </a:r>
            <a:r>
              <a:rPr sz="1400" b="1" spc="-15" dirty="0">
                <a:solidFill>
                  <a:srgbClr val="7E7E7E"/>
                </a:solidFill>
                <a:latin typeface="Trebuchet MS"/>
                <a:cs typeface="Trebuchet MS"/>
              </a:rPr>
              <a:t> (cooperare+concurenţă):</a:t>
            </a:r>
            <a:r>
              <a:rPr sz="1400" b="1" spc="-9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b="1" spc="-5" dirty="0">
                <a:solidFill>
                  <a:srgbClr val="7E7E7E"/>
                </a:solidFill>
                <a:latin typeface="Trebuchet MS"/>
                <a:cs typeface="Trebuchet MS"/>
              </a:rPr>
              <a:t>partneriate</a:t>
            </a:r>
            <a:r>
              <a:rPr sz="1400" b="1" spc="-5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b="1" spc="-15" dirty="0">
                <a:solidFill>
                  <a:srgbClr val="7E7E7E"/>
                </a:solidFill>
                <a:latin typeface="Trebuchet MS"/>
                <a:cs typeface="Trebuchet MS"/>
              </a:rPr>
              <a:t>dintre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ts val="1595"/>
              </a:lnSpc>
            </a:pPr>
            <a:r>
              <a:rPr sz="1400" b="1" spc="-15" dirty="0">
                <a:solidFill>
                  <a:srgbClr val="7E7E7E"/>
                </a:solidFill>
                <a:latin typeface="Trebuchet MS"/>
                <a:cs typeface="Trebuchet MS"/>
              </a:rPr>
              <a:t>concurenţi</a:t>
            </a:r>
            <a:endParaRPr sz="1400">
              <a:latin typeface="Trebuchet MS"/>
              <a:cs typeface="Trebuchet MS"/>
            </a:endParaRPr>
          </a:p>
          <a:p>
            <a:pPr marL="12700" marR="5080">
              <a:lnSpc>
                <a:spcPts val="1510"/>
              </a:lnSpc>
              <a:spcBef>
                <a:spcPts val="960"/>
              </a:spcBef>
            </a:pPr>
            <a:r>
              <a:rPr sz="1400" b="1" spc="-5" dirty="0">
                <a:solidFill>
                  <a:srgbClr val="7E7E7E"/>
                </a:solidFill>
                <a:latin typeface="Trebuchet MS"/>
                <a:cs typeface="Trebuchet MS"/>
              </a:rPr>
              <a:t>Întreprinderi</a:t>
            </a:r>
            <a:r>
              <a:rPr sz="1400" b="1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b="1" spc="-5" dirty="0">
                <a:solidFill>
                  <a:srgbClr val="7E7E7E"/>
                </a:solidFill>
                <a:latin typeface="Trebuchet MS"/>
                <a:cs typeface="Trebuchet MS"/>
              </a:rPr>
              <a:t>comune/Asociaţii</a:t>
            </a:r>
            <a:r>
              <a:rPr sz="1400" b="1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b="1" spc="-30" dirty="0">
                <a:solidFill>
                  <a:srgbClr val="7E7E7E"/>
                </a:solidFill>
                <a:latin typeface="Trebuchet MS"/>
                <a:cs typeface="Trebuchet MS"/>
              </a:rPr>
              <a:t>în </a:t>
            </a:r>
            <a:r>
              <a:rPr sz="1400" b="1" spc="-10" dirty="0">
                <a:solidFill>
                  <a:srgbClr val="7E7E7E"/>
                </a:solidFill>
                <a:latin typeface="Trebuchet MS"/>
                <a:cs typeface="Trebuchet MS"/>
              </a:rPr>
              <a:t>participaţiune</a:t>
            </a:r>
            <a:r>
              <a:rPr sz="1400" b="1" spc="-10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b="1" spc="-10" dirty="0">
                <a:solidFill>
                  <a:srgbClr val="7E7E7E"/>
                </a:solidFill>
                <a:latin typeface="Trebuchet MS"/>
                <a:cs typeface="Trebuchet MS"/>
              </a:rPr>
              <a:t>pentru</a:t>
            </a:r>
            <a:r>
              <a:rPr sz="1400" b="1" spc="-2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b="1" spc="-15" dirty="0">
                <a:solidFill>
                  <a:srgbClr val="7E7E7E"/>
                </a:solidFill>
                <a:latin typeface="Trebuchet MS"/>
                <a:cs typeface="Trebuchet MS"/>
              </a:rPr>
              <a:t>dezvoltarea </a:t>
            </a:r>
            <a:r>
              <a:rPr sz="1400" b="1" spc="-409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b="1" spc="-20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r>
              <a:rPr sz="1400" b="1" spc="-4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b="1" spc="-15" dirty="0">
                <a:solidFill>
                  <a:srgbClr val="7E7E7E"/>
                </a:solidFill>
                <a:latin typeface="Trebuchet MS"/>
                <a:cs typeface="Trebuchet MS"/>
              </a:rPr>
              <a:t>noi</a:t>
            </a:r>
            <a:r>
              <a:rPr sz="1400" b="1" spc="-1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b="1" spc="-25" dirty="0">
                <a:solidFill>
                  <a:srgbClr val="7E7E7E"/>
                </a:solidFill>
                <a:latin typeface="Trebuchet MS"/>
                <a:cs typeface="Trebuchet MS"/>
              </a:rPr>
              <a:t>afaceri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ts val="1595"/>
              </a:lnSpc>
              <a:spcBef>
                <a:spcPts val="750"/>
              </a:spcBef>
            </a:pPr>
            <a:r>
              <a:rPr sz="1400" b="1" spc="-10" dirty="0">
                <a:solidFill>
                  <a:srgbClr val="7E7E7E"/>
                </a:solidFill>
                <a:latin typeface="Trebuchet MS"/>
                <a:cs typeface="Trebuchet MS"/>
              </a:rPr>
              <a:t>Relaţii</a:t>
            </a:r>
            <a:r>
              <a:rPr sz="1400" b="1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b="1" spc="-10" dirty="0">
                <a:solidFill>
                  <a:srgbClr val="7E7E7E"/>
                </a:solidFill>
                <a:latin typeface="Trebuchet MS"/>
                <a:cs typeface="Trebuchet MS"/>
              </a:rPr>
              <a:t>cumpărător-furnizor</a:t>
            </a:r>
            <a:r>
              <a:rPr sz="1400" b="1" spc="-3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b="1" spc="-5" dirty="0">
                <a:solidFill>
                  <a:srgbClr val="7E7E7E"/>
                </a:solidFill>
                <a:latin typeface="Trebuchet MS"/>
                <a:cs typeface="Trebuchet MS"/>
              </a:rPr>
              <a:t>pentru</a:t>
            </a:r>
            <a:r>
              <a:rPr sz="1400" b="1" spc="-2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b="1" spc="-10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400" b="1" spc="-2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b="1" spc="5" dirty="0">
                <a:solidFill>
                  <a:srgbClr val="7E7E7E"/>
                </a:solidFill>
                <a:latin typeface="Trebuchet MS"/>
                <a:cs typeface="Trebuchet MS"/>
              </a:rPr>
              <a:t>garanta</a:t>
            </a:r>
            <a:r>
              <a:rPr sz="1400" b="1" spc="-5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b="1" spc="-5" dirty="0">
                <a:solidFill>
                  <a:srgbClr val="7E7E7E"/>
                </a:solidFill>
                <a:latin typeface="Trebuchet MS"/>
                <a:cs typeface="Trebuchet MS"/>
              </a:rPr>
              <a:t>siguranţa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ts val="1595"/>
              </a:lnSpc>
            </a:pPr>
            <a:r>
              <a:rPr sz="1400" b="1" spc="-20" dirty="0">
                <a:solidFill>
                  <a:srgbClr val="7E7E7E"/>
                </a:solidFill>
                <a:latin typeface="Trebuchet MS"/>
                <a:cs typeface="Trebuchet MS"/>
              </a:rPr>
              <a:t>aprovizionării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765"/>
              </a:spcBef>
            </a:pPr>
            <a:r>
              <a:rPr sz="1400" b="1" u="sng" spc="-2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Trei</a:t>
            </a:r>
            <a:r>
              <a:rPr sz="1400" b="1" u="sng" spc="-3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 </a:t>
            </a:r>
            <a:r>
              <a:rPr sz="1400" b="1" u="sng" spc="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motivaţii</a:t>
            </a:r>
            <a:r>
              <a:rPr sz="1400" b="1" u="sng" spc="-9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 </a:t>
            </a:r>
            <a:r>
              <a:rPr sz="1400" b="1" u="sng" spc="-1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pentru</a:t>
            </a:r>
            <a:r>
              <a:rPr sz="1400" b="1" u="sng" spc="-6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 </a:t>
            </a:r>
            <a:r>
              <a:rPr sz="1400" b="1" u="sng" spc="-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Parteneriate</a:t>
            </a:r>
            <a:endParaRPr sz="1400">
              <a:latin typeface="Trebuchet MS"/>
              <a:cs typeface="Trebuchet MS"/>
            </a:endParaRPr>
          </a:p>
          <a:p>
            <a:pPr marL="12700" marR="165100">
              <a:lnSpc>
                <a:spcPts val="1510"/>
              </a:lnSpc>
              <a:spcBef>
                <a:spcPts val="965"/>
              </a:spcBef>
            </a:pPr>
            <a:r>
              <a:rPr sz="1400" spc="-60" dirty="0">
                <a:solidFill>
                  <a:srgbClr val="1A315F"/>
                </a:solidFill>
                <a:latin typeface="Trebuchet MS"/>
                <a:cs typeface="Trebuchet MS"/>
              </a:rPr>
              <a:t>Optimizare</a:t>
            </a:r>
            <a:r>
              <a:rPr sz="1400" spc="-1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400" spc="-70" dirty="0">
                <a:solidFill>
                  <a:srgbClr val="1A315F"/>
                </a:solidFill>
                <a:latin typeface="Trebuchet MS"/>
                <a:cs typeface="Trebuchet MS"/>
              </a:rPr>
              <a:t>şi</a:t>
            </a:r>
            <a:r>
              <a:rPr sz="1400" spc="-2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400" spc="-65" dirty="0">
                <a:solidFill>
                  <a:srgbClr val="1A315F"/>
                </a:solidFill>
                <a:latin typeface="Trebuchet MS"/>
                <a:cs typeface="Trebuchet MS"/>
              </a:rPr>
              <a:t>economie</a:t>
            </a:r>
            <a:r>
              <a:rPr sz="1400" spc="1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400" spc="-85" dirty="0">
                <a:solidFill>
                  <a:srgbClr val="1A315F"/>
                </a:solidFill>
                <a:latin typeface="Trebuchet MS"/>
                <a:cs typeface="Trebuchet MS"/>
              </a:rPr>
              <a:t>de</a:t>
            </a:r>
            <a:r>
              <a:rPr sz="1400" spc="-3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400" spc="-85" dirty="0">
                <a:solidFill>
                  <a:srgbClr val="1A315F"/>
                </a:solidFill>
                <a:latin typeface="Trebuchet MS"/>
                <a:cs typeface="Trebuchet MS"/>
              </a:rPr>
              <a:t>scară</a:t>
            </a:r>
            <a:r>
              <a:rPr sz="1400" spc="2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400" spc="180" dirty="0">
                <a:solidFill>
                  <a:srgbClr val="7E7E7E"/>
                </a:solidFill>
                <a:latin typeface="Trebuchet MS"/>
                <a:cs typeface="Trebuchet MS"/>
              </a:rPr>
              <a:t>–</a:t>
            </a:r>
            <a:r>
              <a:rPr sz="1400" spc="-3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spc="-55" dirty="0">
                <a:solidFill>
                  <a:srgbClr val="7E7E7E"/>
                </a:solidFill>
                <a:latin typeface="Trebuchet MS"/>
                <a:cs typeface="Trebuchet MS"/>
              </a:rPr>
              <a:t>deseori</a:t>
            </a:r>
            <a:r>
              <a:rPr sz="1400" spc="-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spc="-80" dirty="0">
                <a:solidFill>
                  <a:srgbClr val="7E7E7E"/>
                </a:solidFill>
                <a:latin typeface="Trebuchet MS"/>
                <a:cs typeface="Trebuchet MS"/>
              </a:rPr>
              <a:t>în</a:t>
            </a:r>
            <a:r>
              <a:rPr sz="1400" spc="-3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spc="-105" dirty="0">
                <a:solidFill>
                  <a:srgbClr val="7E7E7E"/>
                </a:solidFill>
                <a:latin typeface="Trebuchet MS"/>
                <a:cs typeface="Trebuchet MS"/>
              </a:rPr>
              <a:t>cazul</a:t>
            </a:r>
            <a:r>
              <a:rPr sz="140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spc="-85" dirty="0">
                <a:solidFill>
                  <a:srgbClr val="7E7E7E"/>
                </a:solidFill>
                <a:latin typeface="Trebuchet MS"/>
                <a:cs typeface="Trebuchet MS"/>
              </a:rPr>
              <a:t>unei</a:t>
            </a:r>
            <a:r>
              <a:rPr sz="1400" spc="-1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spc="-95" dirty="0">
                <a:solidFill>
                  <a:srgbClr val="7E7E7E"/>
                </a:solidFill>
                <a:latin typeface="Trebuchet MS"/>
                <a:cs typeface="Trebuchet MS"/>
              </a:rPr>
              <a:t>relaţii</a:t>
            </a:r>
            <a:r>
              <a:rPr sz="1400" spc="-2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spc="-80" dirty="0">
                <a:solidFill>
                  <a:srgbClr val="7E7E7E"/>
                </a:solidFill>
                <a:latin typeface="Trebuchet MS"/>
                <a:cs typeface="Trebuchet MS"/>
              </a:rPr>
              <a:t>cumpărător- </a:t>
            </a:r>
            <a:r>
              <a:rPr sz="1400" spc="-40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spc="-90" dirty="0">
                <a:solidFill>
                  <a:srgbClr val="7E7E7E"/>
                </a:solidFill>
                <a:latin typeface="Trebuchet MS"/>
                <a:cs typeface="Trebuchet MS"/>
              </a:rPr>
              <a:t>furnizor,</a:t>
            </a:r>
            <a:r>
              <a:rPr sz="1400" spc="-1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spc="-75" dirty="0">
                <a:solidFill>
                  <a:srgbClr val="7E7E7E"/>
                </a:solidFill>
                <a:latin typeface="Trebuchet MS"/>
                <a:cs typeface="Trebuchet MS"/>
              </a:rPr>
              <a:t>reduce</a:t>
            </a:r>
            <a:r>
              <a:rPr sz="1400" spc="-1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spc="-65" dirty="0">
                <a:solidFill>
                  <a:srgbClr val="7E7E7E"/>
                </a:solidFill>
                <a:latin typeface="Trebuchet MS"/>
                <a:cs typeface="Trebuchet MS"/>
              </a:rPr>
              <a:t>costurile</a:t>
            </a:r>
            <a:r>
              <a:rPr sz="1400" spc="-1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spc="-70" dirty="0">
                <a:solidFill>
                  <a:srgbClr val="7E7E7E"/>
                </a:solidFill>
                <a:latin typeface="Trebuchet MS"/>
                <a:cs typeface="Trebuchet MS"/>
              </a:rPr>
              <a:t>şi</a:t>
            </a:r>
            <a:r>
              <a:rPr sz="1400" spc="-1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spc="-85" dirty="0">
                <a:solidFill>
                  <a:srgbClr val="7E7E7E"/>
                </a:solidFill>
                <a:latin typeface="Trebuchet MS"/>
                <a:cs typeface="Trebuchet MS"/>
              </a:rPr>
              <a:t>poate</a:t>
            </a:r>
            <a:r>
              <a:rPr sz="1400" spc="-1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spc="-100" dirty="0">
                <a:solidFill>
                  <a:srgbClr val="7E7E7E"/>
                </a:solidFill>
                <a:latin typeface="Trebuchet MS"/>
                <a:cs typeface="Trebuchet MS"/>
              </a:rPr>
              <a:t>implica</a:t>
            </a:r>
            <a:r>
              <a:rPr sz="1400" spc="-1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spc="-85" dirty="0">
                <a:solidFill>
                  <a:srgbClr val="7E7E7E"/>
                </a:solidFill>
                <a:latin typeface="Trebuchet MS"/>
                <a:cs typeface="Trebuchet MS"/>
              </a:rPr>
              <a:t>externalizarea</a:t>
            </a:r>
            <a:r>
              <a:rPr sz="1400" spc="-1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spc="-85" dirty="0">
                <a:solidFill>
                  <a:srgbClr val="7E7E7E"/>
                </a:solidFill>
                <a:latin typeface="Trebuchet MS"/>
                <a:cs typeface="Trebuchet MS"/>
              </a:rPr>
              <a:t>sau</a:t>
            </a:r>
            <a:r>
              <a:rPr sz="1400" spc="-2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spc="-105" dirty="0">
                <a:solidFill>
                  <a:srgbClr val="7E7E7E"/>
                </a:solidFill>
                <a:latin typeface="Trebuchet MS"/>
                <a:cs typeface="Trebuchet MS"/>
              </a:rPr>
              <a:t>partajarea </a:t>
            </a:r>
            <a:r>
              <a:rPr sz="1400" spc="-10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400" spc="-75" dirty="0">
                <a:solidFill>
                  <a:srgbClr val="7E7E7E"/>
                </a:solidFill>
                <a:latin typeface="Trebuchet MS"/>
                <a:cs typeface="Trebuchet MS"/>
              </a:rPr>
              <a:t>infrastructurii</a:t>
            </a:r>
            <a:endParaRPr sz="1400">
              <a:latin typeface="Trebuchet MS"/>
              <a:cs typeface="Trebuchet MS"/>
            </a:endParaRPr>
          </a:p>
          <a:p>
            <a:pPr marL="12700" marR="8890">
              <a:lnSpc>
                <a:spcPts val="1510"/>
              </a:lnSpc>
              <a:spcBef>
                <a:spcPts val="945"/>
              </a:spcBef>
            </a:pPr>
            <a:r>
              <a:rPr sz="1400" spc="-75" dirty="0">
                <a:solidFill>
                  <a:srgbClr val="1A315F"/>
                </a:solidFill>
                <a:latin typeface="Trebuchet MS"/>
                <a:cs typeface="Trebuchet MS"/>
              </a:rPr>
              <a:t>Reducerea</a:t>
            </a:r>
            <a:r>
              <a:rPr sz="1400" spc="-1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400" spc="-70" dirty="0">
                <a:solidFill>
                  <a:srgbClr val="1A315F"/>
                </a:solidFill>
                <a:latin typeface="Trebuchet MS"/>
                <a:cs typeface="Trebuchet MS"/>
              </a:rPr>
              <a:t>riscului</a:t>
            </a:r>
            <a:r>
              <a:rPr sz="1400" spc="-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400" spc="-85" dirty="0">
                <a:solidFill>
                  <a:srgbClr val="1A315F"/>
                </a:solidFill>
                <a:latin typeface="Trebuchet MS"/>
                <a:cs typeface="Trebuchet MS"/>
              </a:rPr>
              <a:t>sau</a:t>
            </a:r>
            <a:r>
              <a:rPr sz="1400" spc="-1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400" spc="-85" dirty="0">
                <a:solidFill>
                  <a:srgbClr val="1A315F"/>
                </a:solidFill>
                <a:latin typeface="Trebuchet MS"/>
                <a:cs typeface="Trebuchet MS"/>
              </a:rPr>
              <a:t>nesiguranţei</a:t>
            </a:r>
            <a:r>
              <a:rPr sz="1400" spc="4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400" spc="180" dirty="0">
                <a:solidFill>
                  <a:srgbClr val="1A315F"/>
                </a:solidFill>
                <a:latin typeface="Trebuchet MS"/>
                <a:cs typeface="Trebuchet MS"/>
              </a:rPr>
              <a:t>–</a:t>
            </a:r>
            <a:r>
              <a:rPr sz="1400" spc="-3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400" spc="-70" dirty="0">
                <a:solidFill>
                  <a:srgbClr val="3C3C3C"/>
                </a:solidFill>
                <a:latin typeface="Trebuchet MS"/>
                <a:cs typeface="Trebuchet MS"/>
              </a:rPr>
              <a:t>pentru</a:t>
            </a:r>
            <a:r>
              <a:rPr sz="14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14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4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90" dirty="0">
                <a:solidFill>
                  <a:srgbClr val="3C3C3C"/>
                </a:solidFill>
                <a:latin typeface="Trebuchet MS"/>
                <a:cs typeface="Trebuchet MS"/>
              </a:rPr>
              <a:t>dezvolta</a:t>
            </a:r>
            <a:r>
              <a:rPr sz="14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114" dirty="0">
                <a:solidFill>
                  <a:srgbClr val="3C3C3C"/>
                </a:solidFill>
                <a:latin typeface="Trebuchet MS"/>
                <a:cs typeface="Trebuchet MS"/>
              </a:rPr>
              <a:t>piaţa</a:t>
            </a:r>
            <a:r>
              <a:rPr sz="14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85" dirty="0">
                <a:solidFill>
                  <a:srgbClr val="3C3C3C"/>
                </a:solidFill>
                <a:latin typeface="Trebuchet MS"/>
                <a:cs typeface="Trebuchet MS"/>
              </a:rPr>
              <a:t>sau</a:t>
            </a:r>
            <a:r>
              <a:rPr sz="14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75" dirty="0">
                <a:solidFill>
                  <a:srgbClr val="3C3C3C"/>
                </a:solidFill>
                <a:latin typeface="Trebuchet MS"/>
                <a:cs typeface="Trebuchet MS"/>
              </a:rPr>
              <a:t>tehnologia</a:t>
            </a:r>
            <a:r>
              <a:rPr sz="1400" spc="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180" dirty="0">
                <a:solidFill>
                  <a:srgbClr val="3C3C3C"/>
                </a:solidFill>
                <a:latin typeface="Trebuchet MS"/>
                <a:cs typeface="Trebuchet MS"/>
              </a:rPr>
              <a:t>– </a:t>
            </a:r>
            <a:r>
              <a:rPr sz="1400" spc="-40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75" dirty="0">
                <a:solidFill>
                  <a:srgbClr val="3C3C3C"/>
                </a:solidFill>
                <a:latin typeface="Trebuchet MS"/>
                <a:cs typeface="Trebuchet MS"/>
              </a:rPr>
              <a:t>parteneri</a:t>
            </a:r>
            <a:r>
              <a:rPr sz="14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80" dirty="0">
                <a:solidFill>
                  <a:srgbClr val="3C3C3C"/>
                </a:solidFill>
                <a:latin typeface="Trebuchet MS"/>
                <a:cs typeface="Trebuchet MS"/>
              </a:rPr>
              <a:t>colaborează</a:t>
            </a:r>
            <a:r>
              <a:rPr sz="1400" spc="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125" dirty="0">
                <a:solidFill>
                  <a:srgbClr val="3C3C3C"/>
                </a:solidFill>
                <a:latin typeface="Trebuchet MS"/>
                <a:cs typeface="Trebuchet MS"/>
              </a:rPr>
              <a:t>la</a:t>
            </a:r>
            <a:r>
              <a:rPr sz="14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120" dirty="0">
                <a:solidFill>
                  <a:srgbClr val="3C3C3C"/>
                </a:solidFill>
                <a:latin typeface="Trebuchet MS"/>
                <a:cs typeface="Trebuchet MS"/>
              </a:rPr>
              <a:t>etapa</a:t>
            </a:r>
            <a:r>
              <a:rPr sz="14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8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4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90" dirty="0">
                <a:solidFill>
                  <a:srgbClr val="3C3C3C"/>
                </a:solidFill>
                <a:latin typeface="Trebuchet MS"/>
                <a:cs typeface="Trebuchet MS"/>
              </a:rPr>
              <a:t>dezvoltare,</a:t>
            </a:r>
            <a:r>
              <a:rPr sz="1400" spc="-1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90" dirty="0">
                <a:solidFill>
                  <a:srgbClr val="3C3C3C"/>
                </a:solidFill>
                <a:latin typeface="Trebuchet MS"/>
                <a:cs typeface="Trebuchet MS"/>
              </a:rPr>
              <a:t>însă</a:t>
            </a:r>
            <a:r>
              <a:rPr sz="14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80" dirty="0">
                <a:solidFill>
                  <a:srgbClr val="3C3C3C"/>
                </a:solidFill>
                <a:latin typeface="Trebuchet MS"/>
                <a:cs typeface="Trebuchet MS"/>
              </a:rPr>
              <a:t>îşi</a:t>
            </a:r>
            <a:r>
              <a:rPr sz="14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95" dirty="0">
                <a:solidFill>
                  <a:srgbClr val="3C3C3C"/>
                </a:solidFill>
                <a:latin typeface="Trebuchet MS"/>
                <a:cs typeface="Trebuchet MS"/>
              </a:rPr>
              <a:t>vând</a:t>
            </a:r>
            <a:r>
              <a:rPr sz="1400" spc="-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60" dirty="0">
                <a:solidFill>
                  <a:srgbClr val="3C3C3C"/>
                </a:solidFill>
                <a:latin typeface="Trebuchet MS"/>
                <a:cs typeface="Trebuchet MS"/>
              </a:rPr>
              <a:t>propriile</a:t>
            </a:r>
            <a:r>
              <a:rPr sz="14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65" dirty="0">
                <a:solidFill>
                  <a:srgbClr val="3C3C3C"/>
                </a:solidFill>
                <a:latin typeface="Trebuchet MS"/>
                <a:cs typeface="Trebuchet MS"/>
              </a:rPr>
              <a:t>produse.</a:t>
            </a:r>
            <a:endParaRPr sz="1400">
              <a:latin typeface="Trebuchet MS"/>
              <a:cs typeface="Trebuchet MS"/>
            </a:endParaRPr>
          </a:p>
          <a:p>
            <a:pPr marL="12700">
              <a:lnSpc>
                <a:spcPts val="1595"/>
              </a:lnSpc>
              <a:spcBef>
                <a:spcPts val="745"/>
              </a:spcBef>
            </a:pPr>
            <a:r>
              <a:rPr sz="1400" b="1" spc="-5" dirty="0">
                <a:solidFill>
                  <a:srgbClr val="1A315F"/>
                </a:solidFill>
                <a:latin typeface="Trebuchet MS"/>
                <a:cs typeface="Trebuchet MS"/>
              </a:rPr>
              <a:t>Achiziţionarea</a:t>
            </a:r>
            <a:r>
              <a:rPr sz="1400" b="1" spc="-6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400" b="1" spc="-20" dirty="0">
                <a:solidFill>
                  <a:srgbClr val="1A315F"/>
                </a:solidFill>
                <a:latin typeface="Trebuchet MS"/>
                <a:cs typeface="Trebuchet MS"/>
              </a:rPr>
              <a:t>de</a:t>
            </a:r>
            <a:r>
              <a:rPr sz="1400" b="1" spc="-1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400" b="1" spc="-15" dirty="0">
                <a:solidFill>
                  <a:srgbClr val="1A315F"/>
                </a:solidFill>
                <a:latin typeface="Trebuchet MS"/>
                <a:cs typeface="Trebuchet MS"/>
              </a:rPr>
              <a:t>resurse</a:t>
            </a:r>
            <a:r>
              <a:rPr sz="1400" b="1" spc="-3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400" b="1" spc="-25" dirty="0">
                <a:solidFill>
                  <a:srgbClr val="1A315F"/>
                </a:solidFill>
                <a:latin typeface="Trebuchet MS"/>
                <a:cs typeface="Trebuchet MS"/>
              </a:rPr>
              <a:t>şi </a:t>
            </a:r>
            <a:r>
              <a:rPr sz="1400" b="1" spc="-15" dirty="0">
                <a:solidFill>
                  <a:srgbClr val="1A315F"/>
                </a:solidFill>
                <a:latin typeface="Trebuchet MS"/>
                <a:cs typeface="Trebuchet MS"/>
              </a:rPr>
              <a:t>activităţi</a:t>
            </a:r>
            <a:r>
              <a:rPr sz="1400" b="1" spc="-2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400" spc="180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endParaRPr sz="1400">
              <a:latin typeface="Trebuchet MS"/>
              <a:cs typeface="Trebuchet MS"/>
            </a:endParaRPr>
          </a:p>
          <a:p>
            <a:pPr marL="12700" marR="174625">
              <a:lnSpc>
                <a:spcPts val="1510"/>
              </a:lnSpc>
              <a:spcBef>
                <a:spcPts val="110"/>
              </a:spcBef>
            </a:pPr>
            <a:r>
              <a:rPr sz="1400" spc="-80" dirty="0">
                <a:solidFill>
                  <a:srgbClr val="3C3C3C"/>
                </a:solidFill>
                <a:latin typeface="Trebuchet MS"/>
                <a:cs typeface="Trebuchet MS"/>
              </a:rPr>
              <a:t>extinderea</a:t>
            </a:r>
            <a:r>
              <a:rPr sz="14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110" dirty="0">
                <a:solidFill>
                  <a:srgbClr val="3C3C3C"/>
                </a:solidFill>
                <a:latin typeface="Trebuchet MS"/>
                <a:cs typeface="Trebuchet MS"/>
              </a:rPr>
              <a:t>capacităţii</a:t>
            </a:r>
            <a:r>
              <a:rPr sz="1400" spc="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60" dirty="0">
                <a:solidFill>
                  <a:srgbClr val="3C3C3C"/>
                </a:solidFill>
                <a:latin typeface="Trebuchet MS"/>
                <a:cs typeface="Trebuchet MS"/>
              </a:rPr>
              <a:t>prin</a:t>
            </a:r>
            <a:r>
              <a:rPr sz="14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14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4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70" dirty="0">
                <a:solidFill>
                  <a:srgbClr val="3C3C3C"/>
                </a:solidFill>
                <a:latin typeface="Trebuchet MS"/>
                <a:cs typeface="Trebuchet MS"/>
              </a:rPr>
              <a:t>se</a:t>
            </a:r>
            <a:r>
              <a:rPr sz="14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114" dirty="0">
                <a:solidFill>
                  <a:srgbClr val="3C3C3C"/>
                </a:solidFill>
                <a:latin typeface="Trebuchet MS"/>
                <a:cs typeface="Trebuchet MS"/>
              </a:rPr>
              <a:t>baza</a:t>
            </a:r>
            <a:r>
              <a:rPr sz="14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95" dirty="0">
                <a:solidFill>
                  <a:srgbClr val="3C3C3C"/>
                </a:solidFill>
                <a:latin typeface="Trebuchet MS"/>
                <a:cs typeface="Trebuchet MS"/>
              </a:rPr>
              <a:t>pe</a:t>
            </a:r>
            <a:r>
              <a:rPr sz="14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110" dirty="0">
                <a:solidFill>
                  <a:srgbClr val="3C3C3C"/>
                </a:solidFill>
                <a:latin typeface="Trebuchet MS"/>
                <a:cs typeface="Trebuchet MS"/>
              </a:rPr>
              <a:t>alţii</a:t>
            </a:r>
            <a:r>
              <a:rPr sz="14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80" dirty="0">
                <a:solidFill>
                  <a:srgbClr val="3C3C3C"/>
                </a:solidFill>
                <a:latin typeface="Trebuchet MS"/>
                <a:cs typeface="Trebuchet MS"/>
              </a:rPr>
              <a:t>în</a:t>
            </a:r>
            <a:r>
              <a:rPr sz="14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105" dirty="0">
                <a:solidFill>
                  <a:srgbClr val="3C3C3C"/>
                </a:solidFill>
                <a:latin typeface="Trebuchet MS"/>
                <a:cs typeface="Trebuchet MS"/>
              </a:rPr>
              <a:t>cazul</a:t>
            </a:r>
            <a:r>
              <a:rPr sz="1400" spc="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80" dirty="0">
                <a:solidFill>
                  <a:srgbClr val="3C3C3C"/>
                </a:solidFill>
                <a:latin typeface="Trebuchet MS"/>
                <a:cs typeface="Trebuchet MS"/>
              </a:rPr>
              <a:t>furnizării</a:t>
            </a:r>
            <a:r>
              <a:rPr sz="14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45" dirty="0">
                <a:solidFill>
                  <a:srgbClr val="3C3C3C"/>
                </a:solidFill>
                <a:latin typeface="Trebuchet MS"/>
                <a:cs typeface="Trebuchet MS"/>
              </a:rPr>
              <a:t>resurselor</a:t>
            </a:r>
            <a:r>
              <a:rPr sz="14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85" dirty="0">
                <a:solidFill>
                  <a:srgbClr val="3C3C3C"/>
                </a:solidFill>
                <a:latin typeface="Trebuchet MS"/>
                <a:cs typeface="Trebuchet MS"/>
              </a:rPr>
              <a:t>sau </a:t>
            </a:r>
            <a:r>
              <a:rPr sz="1400" spc="-40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75" dirty="0">
                <a:solidFill>
                  <a:srgbClr val="3C3C3C"/>
                </a:solidFill>
                <a:latin typeface="Trebuchet MS"/>
                <a:cs typeface="Trebuchet MS"/>
              </a:rPr>
              <a:t>întreprinderea</a:t>
            </a:r>
            <a:r>
              <a:rPr sz="14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400" spc="-90" dirty="0">
                <a:solidFill>
                  <a:srgbClr val="3C3C3C"/>
                </a:solidFill>
                <a:latin typeface="Trebuchet MS"/>
                <a:cs typeface="Trebuchet MS"/>
              </a:rPr>
              <a:t>activităţilor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9416" y="1651762"/>
            <a:ext cx="4287520" cy="320167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149860">
              <a:lnSpc>
                <a:spcPct val="100000"/>
              </a:lnSpc>
              <a:spcBef>
                <a:spcPts val="90"/>
              </a:spcBef>
            </a:pPr>
            <a:r>
              <a:rPr sz="2000" spc="-5" dirty="0">
                <a:latin typeface="Arial MT"/>
                <a:cs typeface="Arial MT"/>
              </a:rPr>
              <a:t>Companiile</a:t>
            </a:r>
            <a:r>
              <a:rPr sz="2000" spc="45" dirty="0">
                <a:latin typeface="Arial MT"/>
                <a:cs typeface="Arial MT"/>
              </a:rPr>
              <a:t> </a:t>
            </a:r>
            <a:r>
              <a:rPr sz="2000" spc="-15" dirty="0">
                <a:latin typeface="Arial MT"/>
                <a:cs typeface="Arial MT"/>
              </a:rPr>
              <a:t>dezvolta</a:t>
            </a:r>
            <a:r>
              <a:rPr sz="2000" spc="7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parteneriate</a:t>
            </a:r>
            <a:r>
              <a:rPr sz="2000" spc="2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din </a:t>
            </a:r>
            <a:r>
              <a:rPr sz="2000" spc="-540" dirty="0">
                <a:latin typeface="Arial MT"/>
                <a:cs typeface="Arial MT"/>
              </a:rPr>
              <a:t> </a:t>
            </a:r>
            <a:r>
              <a:rPr sz="2000" spc="5" dirty="0">
                <a:latin typeface="Arial MT"/>
                <a:cs typeface="Arial MT"/>
              </a:rPr>
              <a:t>mai </a:t>
            </a:r>
            <a:r>
              <a:rPr sz="2000" dirty="0">
                <a:latin typeface="Arial MT"/>
                <a:cs typeface="Arial MT"/>
              </a:rPr>
              <a:t>multe </a:t>
            </a:r>
            <a:r>
              <a:rPr sz="2000" spc="-5" dirty="0">
                <a:latin typeface="Arial MT"/>
                <a:cs typeface="Arial MT"/>
              </a:rPr>
              <a:t>motive, acestea </a:t>
            </a:r>
            <a:r>
              <a:rPr sz="2000" spc="-10" dirty="0">
                <a:latin typeface="Arial MT"/>
                <a:cs typeface="Arial MT"/>
              </a:rPr>
              <a:t>devenind </a:t>
            </a:r>
            <a:r>
              <a:rPr sz="2000" spc="-5" dirty="0">
                <a:latin typeface="Arial MT"/>
                <a:cs typeface="Arial MT"/>
              </a:rPr>
              <a:t> </a:t>
            </a:r>
            <a:r>
              <a:rPr sz="2000" spc="-15" dirty="0">
                <a:latin typeface="Arial MT"/>
                <a:cs typeface="Arial MT"/>
              </a:rPr>
              <a:t>din </a:t>
            </a:r>
            <a:r>
              <a:rPr sz="2000" dirty="0">
                <a:latin typeface="Arial MT"/>
                <a:cs typeface="Arial MT"/>
              </a:rPr>
              <a:t>ce </a:t>
            </a:r>
            <a:r>
              <a:rPr sz="2000" spc="-10" dirty="0">
                <a:latin typeface="Arial MT"/>
                <a:cs typeface="Arial MT"/>
              </a:rPr>
              <a:t>în </a:t>
            </a:r>
            <a:r>
              <a:rPr sz="2000" dirty="0">
                <a:latin typeface="Arial MT"/>
                <a:cs typeface="Arial MT"/>
              </a:rPr>
              <a:t>ce </a:t>
            </a:r>
            <a:r>
              <a:rPr sz="2000" spc="5" dirty="0">
                <a:latin typeface="Arial MT"/>
                <a:cs typeface="Arial MT"/>
              </a:rPr>
              <a:t>mai </a:t>
            </a:r>
            <a:r>
              <a:rPr sz="2000" spc="-5" dirty="0">
                <a:latin typeface="Arial MT"/>
                <a:cs typeface="Arial MT"/>
              </a:rPr>
              <a:t>importante </a:t>
            </a:r>
            <a:r>
              <a:rPr sz="2000" spc="-10" dirty="0">
                <a:latin typeface="Arial MT"/>
                <a:cs typeface="Arial MT"/>
              </a:rPr>
              <a:t>pentru </a:t>
            </a:r>
            <a:r>
              <a:rPr sz="2000" spc="-5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multe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modele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de</a:t>
            </a:r>
            <a:r>
              <a:rPr sz="2000" dirty="0">
                <a:latin typeface="Arial MT"/>
                <a:cs typeface="Arial MT"/>
              </a:rPr>
              <a:t> afaceri.</a:t>
            </a:r>
            <a:endParaRPr sz="2000">
              <a:latin typeface="Arial MT"/>
              <a:cs typeface="Arial MT"/>
            </a:endParaRPr>
          </a:p>
          <a:p>
            <a:pPr marL="12700" marR="5080">
              <a:lnSpc>
                <a:spcPct val="100000"/>
              </a:lnSpc>
              <a:spcBef>
                <a:spcPts val="1015"/>
              </a:spcBef>
            </a:pPr>
            <a:r>
              <a:rPr sz="2000" spc="-5" dirty="0">
                <a:latin typeface="Arial MT"/>
                <a:cs typeface="Arial MT"/>
              </a:rPr>
              <a:t>În</a:t>
            </a:r>
            <a:r>
              <a:rPr sz="2000" spc="-15" dirty="0">
                <a:latin typeface="Arial MT"/>
                <a:cs typeface="Arial MT"/>
              </a:rPr>
              <a:t> cazul</a:t>
            </a:r>
            <a:r>
              <a:rPr sz="2000" spc="4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întreprinderilor</a:t>
            </a:r>
            <a:r>
              <a:rPr sz="2000" spc="7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sociale, </a:t>
            </a:r>
            <a:r>
              <a:rPr sz="2000" spc="-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parteneriatele</a:t>
            </a:r>
            <a:r>
              <a:rPr sz="2000" spc="6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pot</a:t>
            </a:r>
            <a:r>
              <a:rPr sz="2000" spc="1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foarte</a:t>
            </a:r>
            <a:r>
              <a:rPr sz="2000" spc="-4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probabil </a:t>
            </a:r>
            <a:r>
              <a:rPr sz="2000" spc="-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deveni</a:t>
            </a:r>
            <a:r>
              <a:rPr sz="2000" spc="4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parte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a</a:t>
            </a:r>
            <a:r>
              <a:rPr sz="2000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modelului</a:t>
            </a:r>
            <a:r>
              <a:rPr sz="2000" spc="1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de</a:t>
            </a:r>
            <a:r>
              <a:rPr sz="2000" spc="-20" dirty="0">
                <a:latin typeface="Arial MT"/>
                <a:cs typeface="Arial MT"/>
              </a:rPr>
              <a:t> </a:t>
            </a:r>
            <a:r>
              <a:rPr sz="2000" dirty="0">
                <a:latin typeface="Arial MT"/>
                <a:cs typeface="Arial MT"/>
              </a:rPr>
              <a:t>afaceri, </a:t>
            </a:r>
            <a:r>
              <a:rPr sz="2000" spc="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oferind </a:t>
            </a:r>
            <a:r>
              <a:rPr sz="2000" spc="-155" dirty="0">
                <a:latin typeface="Arial MT"/>
                <a:cs typeface="Arial MT"/>
              </a:rPr>
              <a:t>finanţare,</a:t>
            </a:r>
            <a:r>
              <a:rPr sz="2000" spc="-150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servicii </a:t>
            </a:r>
            <a:r>
              <a:rPr sz="2000" spc="-5" dirty="0">
                <a:latin typeface="Arial MT"/>
                <a:cs typeface="Arial MT"/>
              </a:rPr>
              <a:t>se </a:t>
            </a:r>
            <a:r>
              <a:rPr sz="2000" spc="-10" dirty="0">
                <a:latin typeface="Arial MT"/>
                <a:cs typeface="Arial MT"/>
              </a:rPr>
              <a:t>îngrijire, </a:t>
            </a:r>
            <a:r>
              <a:rPr sz="2000" spc="-5" dirty="0">
                <a:latin typeface="Arial MT"/>
                <a:cs typeface="Arial MT"/>
              </a:rPr>
              <a:t> </a:t>
            </a:r>
            <a:r>
              <a:rPr sz="2000" spc="-170" dirty="0">
                <a:latin typeface="Arial MT"/>
                <a:cs typeface="Arial MT"/>
              </a:rPr>
              <a:t>susţinere</a:t>
            </a:r>
            <a:r>
              <a:rPr sz="2000" spc="10" dirty="0">
                <a:latin typeface="Arial MT"/>
                <a:cs typeface="Arial MT"/>
              </a:rPr>
              <a:t> </a:t>
            </a:r>
            <a:r>
              <a:rPr sz="2000" spc="-80" dirty="0">
                <a:latin typeface="Arial MT"/>
                <a:cs typeface="Arial MT"/>
              </a:rPr>
              <a:t>suplimentară</a:t>
            </a:r>
            <a:r>
              <a:rPr sz="2000" spc="1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sau</a:t>
            </a:r>
            <a:r>
              <a:rPr sz="2000" spc="-15" dirty="0">
                <a:latin typeface="Arial MT"/>
                <a:cs typeface="Arial MT"/>
              </a:rPr>
              <a:t> </a:t>
            </a:r>
            <a:r>
              <a:rPr sz="2000" spc="-145" dirty="0">
                <a:latin typeface="Arial MT"/>
                <a:cs typeface="Arial MT"/>
              </a:rPr>
              <a:t>intervenţie </a:t>
            </a:r>
            <a:r>
              <a:rPr sz="2000" spc="-545" dirty="0">
                <a:latin typeface="Arial MT"/>
                <a:cs typeface="Arial MT"/>
              </a:rPr>
              <a:t> </a:t>
            </a:r>
            <a:r>
              <a:rPr sz="2000" spc="-10" dirty="0">
                <a:latin typeface="Arial MT"/>
                <a:cs typeface="Arial MT"/>
              </a:rPr>
              <a:t>pentru</a:t>
            </a:r>
            <a:r>
              <a:rPr sz="2000" spc="5" dirty="0">
                <a:latin typeface="Arial MT"/>
                <a:cs typeface="Arial MT"/>
              </a:rPr>
              <a:t> </a:t>
            </a:r>
            <a:r>
              <a:rPr sz="2000" spc="-5" dirty="0">
                <a:latin typeface="Arial MT"/>
                <a:cs typeface="Arial MT"/>
              </a:rPr>
              <a:t>beneficiari.</a:t>
            </a:r>
            <a:endParaRPr sz="2000">
              <a:latin typeface="Arial MT"/>
              <a:cs typeface="Arial MT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3840" y="333120"/>
            <a:ext cx="1441704" cy="123825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48055" y="548639"/>
            <a:ext cx="11299190" cy="5904230"/>
            <a:chOff x="448055" y="548639"/>
            <a:chExt cx="11299190" cy="5904230"/>
          </a:xfrm>
        </p:grpSpPr>
        <p:sp>
          <p:nvSpPr>
            <p:cNvPr id="3" name="object 3"/>
            <p:cNvSpPr/>
            <p:nvPr/>
          </p:nvSpPr>
          <p:spPr>
            <a:xfrm>
              <a:off x="448055" y="5141975"/>
              <a:ext cx="11299190" cy="1274445"/>
            </a:xfrm>
            <a:custGeom>
              <a:avLst/>
              <a:gdLst/>
              <a:ahLst/>
              <a:cxnLst/>
              <a:rect l="l" t="t" r="r" b="b"/>
              <a:pathLst>
                <a:path w="11299190" h="1274445">
                  <a:moveTo>
                    <a:pt x="11298936" y="0"/>
                  </a:moveTo>
                  <a:lnTo>
                    <a:pt x="0" y="0"/>
                  </a:lnTo>
                  <a:lnTo>
                    <a:pt x="0" y="1274064"/>
                  </a:lnTo>
                  <a:lnTo>
                    <a:pt x="11298936" y="1274064"/>
                  </a:lnTo>
                  <a:lnTo>
                    <a:pt x="11298936" y="0"/>
                  </a:lnTo>
                  <a:close/>
                </a:path>
              </a:pathLst>
            </a:custGeom>
            <a:solidFill>
              <a:srgbClr val="1A31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51888" y="548639"/>
              <a:ext cx="8351519" cy="590397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30400" y="684733"/>
            <a:ext cx="2965450" cy="3295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000" spc="70" dirty="0">
                <a:solidFill>
                  <a:srgbClr val="2E5AAC"/>
                </a:solidFill>
              </a:rPr>
              <a:t>STRUCTURA</a:t>
            </a:r>
            <a:r>
              <a:rPr sz="2000" spc="-50" dirty="0">
                <a:solidFill>
                  <a:srgbClr val="2E5AAC"/>
                </a:solidFill>
              </a:rPr>
              <a:t> </a:t>
            </a:r>
            <a:r>
              <a:rPr sz="2000" spc="90" dirty="0">
                <a:solidFill>
                  <a:srgbClr val="2E5AAC"/>
                </a:solidFill>
              </a:rPr>
              <a:t>DE</a:t>
            </a:r>
            <a:r>
              <a:rPr sz="2000" spc="-65" dirty="0">
                <a:solidFill>
                  <a:srgbClr val="2E5AAC"/>
                </a:solidFill>
              </a:rPr>
              <a:t> </a:t>
            </a:r>
            <a:r>
              <a:rPr sz="2000" spc="80" dirty="0">
                <a:solidFill>
                  <a:srgbClr val="2E5AAC"/>
                </a:solidFill>
              </a:rPr>
              <a:t>COSTURI</a:t>
            </a:r>
            <a:endParaRPr sz="2000"/>
          </a:p>
        </p:txBody>
      </p:sp>
      <p:sp>
        <p:nvSpPr>
          <p:cNvPr id="3" name="object 3"/>
          <p:cNvSpPr txBox="1"/>
          <p:nvPr/>
        </p:nvSpPr>
        <p:spPr>
          <a:xfrm>
            <a:off x="5931789" y="421929"/>
            <a:ext cx="5399405" cy="4499610"/>
          </a:xfrm>
          <a:prstGeom prst="rect">
            <a:avLst/>
          </a:prstGeom>
        </p:spPr>
        <p:txBody>
          <a:bodyPr vert="horz" wrap="square" lIns="0" tIns="11048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69"/>
              </a:spcBef>
            </a:pPr>
            <a:r>
              <a:rPr sz="1500" b="1" u="sng" spc="254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D</a:t>
            </a:r>
            <a:r>
              <a:rPr sz="1500" b="1" u="sng" spc="3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o</a:t>
            </a:r>
            <a:r>
              <a:rPr sz="1500" b="1" u="sng" spc="-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u</a:t>
            </a:r>
            <a:r>
              <a:rPr sz="1500" b="1" u="sng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ă</a:t>
            </a:r>
            <a:r>
              <a:rPr sz="1500" b="1" u="sng" spc="-8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 </a:t>
            </a:r>
            <a:r>
              <a:rPr sz="1500" b="1" u="sng" spc="-1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cl</a:t>
            </a:r>
            <a:r>
              <a:rPr sz="1500" b="1" u="sng" spc="-4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a</a:t>
            </a:r>
            <a:r>
              <a:rPr sz="1500" b="1" u="sng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s</a:t>
            </a:r>
            <a:r>
              <a:rPr sz="1500" b="1" u="sng" spc="-3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e</a:t>
            </a:r>
            <a:r>
              <a:rPr sz="1500" b="1" u="sng" spc="-6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 </a:t>
            </a:r>
            <a:r>
              <a:rPr sz="1500" b="1" u="sng" spc="1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d</a:t>
            </a:r>
            <a:r>
              <a:rPr sz="1500" b="1" u="sng" spc="-3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e</a:t>
            </a:r>
            <a:r>
              <a:rPr sz="1500" b="1" u="sng" spc="-6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 </a:t>
            </a:r>
            <a:r>
              <a:rPr sz="1500" b="1" u="sng" spc="1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st</a:t>
            </a:r>
            <a:r>
              <a:rPr sz="1500" b="1" u="sng" spc="2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r</a:t>
            </a:r>
            <a:r>
              <a:rPr sz="1500" b="1" u="sng" spc="-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u</a:t>
            </a:r>
            <a:r>
              <a:rPr sz="1500" b="1" u="sng" spc="-1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c</a:t>
            </a:r>
            <a:r>
              <a:rPr sz="1500" b="1" u="sng" spc="2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t</a:t>
            </a:r>
            <a:r>
              <a:rPr sz="1500" b="1" u="sng" spc="-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u</a:t>
            </a:r>
            <a:r>
              <a:rPr sz="1500" b="1" u="sng" spc="2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r</a:t>
            </a:r>
            <a:r>
              <a:rPr sz="1500" b="1" u="sng" spc="-4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i</a:t>
            </a:r>
            <a:r>
              <a:rPr sz="1500" b="1" u="sng" spc="-12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 </a:t>
            </a:r>
            <a:r>
              <a:rPr sz="1500" b="1" u="sng" spc="1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d</a:t>
            </a:r>
            <a:r>
              <a:rPr sz="1500" b="1" u="sng" spc="-3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e</a:t>
            </a:r>
            <a:r>
              <a:rPr sz="1500" b="1" u="sng" spc="-6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 </a:t>
            </a:r>
            <a:r>
              <a:rPr sz="1500" b="1" u="sng" spc="-1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c</a:t>
            </a:r>
            <a:r>
              <a:rPr sz="1500" b="1" u="sng" spc="3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o</a:t>
            </a:r>
            <a:r>
              <a:rPr sz="1500" b="1" u="sng" spc="1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st</a:t>
            </a:r>
            <a:r>
              <a:rPr sz="1500" b="1" u="sng" spc="-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u</a:t>
            </a:r>
            <a:r>
              <a:rPr sz="1500" b="1" u="sng" spc="2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r</a:t>
            </a:r>
            <a:r>
              <a:rPr sz="1500" b="1" u="sng" spc="-1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i</a:t>
            </a:r>
            <a:r>
              <a:rPr sz="1500" b="1" u="sng" spc="-3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e</a:t>
            </a:r>
            <a:endParaRPr sz="1500">
              <a:latin typeface="Trebuchet MS"/>
              <a:cs typeface="Trebuchet MS"/>
            </a:endParaRPr>
          </a:p>
          <a:p>
            <a:pPr marL="12700" marR="31750">
              <a:lnSpc>
                <a:spcPts val="1630"/>
              </a:lnSpc>
              <a:spcBef>
                <a:spcPts val="965"/>
              </a:spcBef>
            </a:pPr>
            <a:r>
              <a:rPr sz="1500" b="1" spc="30" dirty="0">
                <a:solidFill>
                  <a:srgbClr val="1A315F"/>
                </a:solidFill>
                <a:latin typeface="Trebuchet MS"/>
                <a:cs typeface="Trebuchet MS"/>
              </a:rPr>
              <a:t>Determinate</a:t>
            </a:r>
            <a:r>
              <a:rPr sz="1500" b="1" spc="-13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500" b="1" spc="-10" dirty="0">
                <a:solidFill>
                  <a:srgbClr val="1A315F"/>
                </a:solidFill>
                <a:latin typeface="Trebuchet MS"/>
                <a:cs typeface="Trebuchet MS"/>
              </a:rPr>
              <a:t>de</a:t>
            </a:r>
            <a:r>
              <a:rPr sz="1500" b="1" spc="-6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500" b="1" spc="5" dirty="0">
                <a:solidFill>
                  <a:srgbClr val="1A315F"/>
                </a:solidFill>
                <a:latin typeface="Trebuchet MS"/>
                <a:cs typeface="Trebuchet MS"/>
              </a:rPr>
              <a:t>costuri</a:t>
            </a:r>
            <a:r>
              <a:rPr sz="1500" b="1" spc="-5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500" b="1" spc="204" dirty="0">
                <a:solidFill>
                  <a:srgbClr val="7E7E7E"/>
                </a:solidFill>
                <a:latin typeface="Trebuchet MS"/>
                <a:cs typeface="Trebuchet MS"/>
              </a:rPr>
              <a:t>–</a:t>
            </a:r>
            <a:r>
              <a:rPr sz="1500" b="1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60" dirty="0">
                <a:solidFill>
                  <a:srgbClr val="7E7E7E"/>
                </a:solidFill>
                <a:latin typeface="Trebuchet MS"/>
                <a:cs typeface="Trebuchet MS"/>
              </a:rPr>
              <a:t>costurile</a:t>
            </a:r>
            <a:r>
              <a:rPr sz="1500" spc="-12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75" dirty="0">
                <a:solidFill>
                  <a:srgbClr val="7E7E7E"/>
                </a:solidFill>
                <a:latin typeface="Trebuchet MS"/>
                <a:cs typeface="Trebuchet MS"/>
              </a:rPr>
              <a:t>trebuie</a:t>
            </a:r>
            <a:r>
              <a:rPr sz="1500" spc="-12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95" dirty="0">
                <a:solidFill>
                  <a:srgbClr val="7E7E7E"/>
                </a:solidFill>
                <a:latin typeface="Trebuchet MS"/>
                <a:cs typeface="Trebuchet MS"/>
              </a:rPr>
              <a:t>minimizate</a:t>
            </a:r>
            <a:r>
              <a:rPr sz="1500" spc="-12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55" dirty="0">
                <a:solidFill>
                  <a:srgbClr val="7E7E7E"/>
                </a:solidFill>
                <a:latin typeface="Trebuchet MS"/>
                <a:cs typeface="Trebuchet MS"/>
              </a:rPr>
              <a:t>acolo</a:t>
            </a:r>
            <a:r>
              <a:rPr sz="1500" spc="-9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70" dirty="0">
                <a:solidFill>
                  <a:srgbClr val="7E7E7E"/>
                </a:solidFill>
                <a:latin typeface="Trebuchet MS"/>
                <a:cs typeface="Trebuchet MS"/>
              </a:rPr>
              <a:t>unde </a:t>
            </a:r>
            <a:r>
              <a:rPr sz="1500" spc="-434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80" dirty="0">
                <a:solidFill>
                  <a:srgbClr val="7E7E7E"/>
                </a:solidFill>
                <a:latin typeface="Trebuchet MS"/>
                <a:cs typeface="Trebuchet MS"/>
              </a:rPr>
              <a:t>este</a:t>
            </a:r>
            <a:r>
              <a:rPr sz="1500" spc="-7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85" dirty="0">
                <a:solidFill>
                  <a:srgbClr val="7E7E7E"/>
                </a:solidFill>
                <a:latin typeface="Trebuchet MS"/>
                <a:cs typeface="Trebuchet MS"/>
              </a:rPr>
              <a:t>posibil,</a:t>
            </a:r>
            <a:r>
              <a:rPr sz="1500" spc="-28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70" dirty="0">
                <a:solidFill>
                  <a:srgbClr val="7E7E7E"/>
                </a:solidFill>
                <a:latin typeface="Trebuchet MS"/>
                <a:cs typeface="Trebuchet MS"/>
              </a:rPr>
              <a:t>şi</a:t>
            </a:r>
            <a:r>
              <a:rPr sz="1500" spc="-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90" dirty="0">
                <a:solidFill>
                  <a:srgbClr val="7E7E7E"/>
                </a:solidFill>
                <a:latin typeface="Trebuchet MS"/>
                <a:cs typeface="Trebuchet MS"/>
              </a:rPr>
              <a:t>să</a:t>
            </a:r>
            <a:r>
              <a:rPr sz="1500" spc="-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65" dirty="0">
                <a:solidFill>
                  <a:srgbClr val="7E7E7E"/>
                </a:solidFill>
                <a:latin typeface="Trebuchet MS"/>
                <a:cs typeface="Trebuchet MS"/>
              </a:rPr>
              <a:t>se</a:t>
            </a:r>
            <a:r>
              <a:rPr sz="1500" spc="-5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105" dirty="0">
                <a:solidFill>
                  <a:srgbClr val="7E7E7E"/>
                </a:solidFill>
                <a:latin typeface="Trebuchet MS"/>
                <a:cs typeface="Trebuchet MS"/>
              </a:rPr>
              <a:t>apeleze</a:t>
            </a:r>
            <a:r>
              <a:rPr sz="1500" spc="-10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130" dirty="0">
                <a:solidFill>
                  <a:srgbClr val="7E7E7E"/>
                </a:solidFill>
                <a:latin typeface="Trebuchet MS"/>
                <a:cs typeface="Trebuchet MS"/>
              </a:rPr>
              <a:t>la</a:t>
            </a:r>
            <a:r>
              <a:rPr sz="1500" spc="-6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80" dirty="0">
                <a:solidFill>
                  <a:srgbClr val="7E7E7E"/>
                </a:solidFill>
                <a:latin typeface="Trebuchet MS"/>
                <a:cs typeface="Trebuchet MS"/>
              </a:rPr>
              <a:t>externalizare</a:t>
            </a:r>
            <a:r>
              <a:rPr sz="1500" spc="-1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70" dirty="0">
                <a:solidFill>
                  <a:srgbClr val="7E7E7E"/>
                </a:solidFill>
                <a:latin typeface="Trebuchet MS"/>
                <a:cs typeface="Trebuchet MS"/>
              </a:rPr>
              <a:t>şi</a:t>
            </a:r>
            <a:r>
              <a:rPr sz="1500" spc="-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85" dirty="0">
                <a:solidFill>
                  <a:srgbClr val="7E7E7E"/>
                </a:solidFill>
                <a:latin typeface="Trebuchet MS"/>
                <a:cs typeface="Trebuchet MS"/>
              </a:rPr>
              <a:t>automatizare</a:t>
            </a:r>
            <a:r>
              <a:rPr sz="1500" spc="-12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130" dirty="0">
                <a:solidFill>
                  <a:srgbClr val="7E7E7E"/>
                </a:solidFill>
                <a:latin typeface="Trebuchet MS"/>
                <a:cs typeface="Trebuchet MS"/>
              </a:rPr>
              <a:t>la</a:t>
            </a:r>
            <a:r>
              <a:rPr sz="1500" spc="-6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95" dirty="0">
                <a:solidFill>
                  <a:srgbClr val="7E7E7E"/>
                </a:solidFill>
                <a:latin typeface="Trebuchet MS"/>
                <a:cs typeface="Trebuchet MS"/>
              </a:rPr>
              <a:t>maxim.</a:t>
            </a:r>
            <a:endParaRPr sz="1500">
              <a:latin typeface="Trebuchet MS"/>
              <a:cs typeface="Trebuchet MS"/>
            </a:endParaRPr>
          </a:p>
          <a:p>
            <a:pPr marL="12700" marR="5080">
              <a:lnSpc>
                <a:spcPct val="90000"/>
              </a:lnSpc>
              <a:spcBef>
                <a:spcPts val="925"/>
              </a:spcBef>
            </a:pPr>
            <a:r>
              <a:rPr sz="1500" b="1" spc="254" dirty="0">
                <a:solidFill>
                  <a:srgbClr val="1A315F"/>
                </a:solidFill>
                <a:latin typeface="Trebuchet MS"/>
                <a:cs typeface="Trebuchet MS"/>
              </a:rPr>
              <a:t>D</a:t>
            </a:r>
            <a:r>
              <a:rPr sz="1500" b="1" spc="-30" dirty="0">
                <a:solidFill>
                  <a:srgbClr val="1A315F"/>
                </a:solidFill>
                <a:latin typeface="Trebuchet MS"/>
                <a:cs typeface="Trebuchet MS"/>
              </a:rPr>
              <a:t>e</a:t>
            </a:r>
            <a:r>
              <a:rPr sz="1500" b="1" spc="20" dirty="0">
                <a:solidFill>
                  <a:srgbClr val="1A315F"/>
                </a:solidFill>
                <a:latin typeface="Trebuchet MS"/>
                <a:cs typeface="Trebuchet MS"/>
              </a:rPr>
              <a:t>t</a:t>
            </a:r>
            <a:r>
              <a:rPr sz="1500" b="1" spc="-30" dirty="0">
                <a:solidFill>
                  <a:srgbClr val="1A315F"/>
                </a:solidFill>
                <a:latin typeface="Trebuchet MS"/>
                <a:cs typeface="Trebuchet MS"/>
              </a:rPr>
              <a:t>e</a:t>
            </a:r>
            <a:r>
              <a:rPr sz="1500" b="1" spc="25" dirty="0">
                <a:solidFill>
                  <a:srgbClr val="1A315F"/>
                </a:solidFill>
                <a:latin typeface="Trebuchet MS"/>
                <a:cs typeface="Trebuchet MS"/>
              </a:rPr>
              <a:t>r</a:t>
            </a:r>
            <a:r>
              <a:rPr sz="1500" b="1" spc="145" dirty="0">
                <a:solidFill>
                  <a:srgbClr val="1A315F"/>
                </a:solidFill>
                <a:latin typeface="Trebuchet MS"/>
                <a:cs typeface="Trebuchet MS"/>
              </a:rPr>
              <a:t>m</a:t>
            </a:r>
            <a:r>
              <a:rPr sz="1500" b="1" spc="-25" dirty="0">
                <a:solidFill>
                  <a:srgbClr val="1A315F"/>
                </a:solidFill>
                <a:latin typeface="Trebuchet MS"/>
                <a:cs typeface="Trebuchet MS"/>
              </a:rPr>
              <a:t>in</a:t>
            </a:r>
            <a:r>
              <a:rPr sz="1500" b="1" spc="-15" dirty="0">
                <a:solidFill>
                  <a:srgbClr val="1A315F"/>
                </a:solidFill>
                <a:latin typeface="Trebuchet MS"/>
                <a:cs typeface="Trebuchet MS"/>
              </a:rPr>
              <a:t>a</a:t>
            </a:r>
            <a:r>
              <a:rPr sz="1500" b="1" spc="20" dirty="0">
                <a:solidFill>
                  <a:srgbClr val="1A315F"/>
                </a:solidFill>
                <a:latin typeface="Trebuchet MS"/>
                <a:cs typeface="Trebuchet MS"/>
              </a:rPr>
              <a:t>t</a:t>
            </a:r>
            <a:r>
              <a:rPr sz="1500" b="1" spc="-30" dirty="0">
                <a:solidFill>
                  <a:srgbClr val="1A315F"/>
                </a:solidFill>
                <a:latin typeface="Trebuchet MS"/>
                <a:cs typeface="Trebuchet MS"/>
              </a:rPr>
              <a:t>e</a:t>
            </a:r>
            <a:r>
              <a:rPr sz="1500" b="1" spc="-13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500" b="1" spc="10" dirty="0">
                <a:solidFill>
                  <a:srgbClr val="1A315F"/>
                </a:solidFill>
                <a:latin typeface="Trebuchet MS"/>
                <a:cs typeface="Trebuchet MS"/>
              </a:rPr>
              <a:t>d</a:t>
            </a:r>
            <a:r>
              <a:rPr sz="1500" b="1" spc="-30" dirty="0">
                <a:solidFill>
                  <a:srgbClr val="1A315F"/>
                </a:solidFill>
                <a:latin typeface="Trebuchet MS"/>
                <a:cs typeface="Trebuchet MS"/>
              </a:rPr>
              <a:t>e</a:t>
            </a:r>
            <a:r>
              <a:rPr sz="1500" b="1" spc="-6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500" b="1" spc="-10" dirty="0">
                <a:solidFill>
                  <a:srgbClr val="1A315F"/>
                </a:solidFill>
                <a:latin typeface="Trebuchet MS"/>
                <a:cs typeface="Trebuchet MS"/>
              </a:rPr>
              <a:t>v</a:t>
            </a:r>
            <a:r>
              <a:rPr sz="1500" b="1" spc="-25" dirty="0">
                <a:solidFill>
                  <a:srgbClr val="1A315F"/>
                </a:solidFill>
                <a:latin typeface="Trebuchet MS"/>
                <a:cs typeface="Trebuchet MS"/>
              </a:rPr>
              <a:t>a</a:t>
            </a:r>
            <a:r>
              <a:rPr sz="1500" b="1" spc="5" dirty="0">
                <a:solidFill>
                  <a:srgbClr val="1A315F"/>
                </a:solidFill>
                <a:latin typeface="Trebuchet MS"/>
                <a:cs typeface="Trebuchet MS"/>
              </a:rPr>
              <a:t>l</a:t>
            </a:r>
            <a:r>
              <a:rPr sz="1500" b="1" spc="-5" dirty="0">
                <a:solidFill>
                  <a:srgbClr val="1A315F"/>
                </a:solidFill>
                <a:latin typeface="Trebuchet MS"/>
                <a:cs typeface="Trebuchet MS"/>
              </a:rPr>
              <a:t>o</a:t>
            </a:r>
            <a:r>
              <a:rPr sz="1500" b="1" spc="-15" dirty="0">
                <a:solidFill>
                  <a:srgbClr val="1A315F"/>
                </a:solidFill>
                <a:latin typeface="Trebuchet MS"/>
                <a:cs typeface="Trebuchet MS"/>
              </a:rPr>
              <a:t>a</a:t>
            </a:r>
            <a:r>
              <a:rPr sz="1500" b="1" spc="5" dirty="0">
                <a:solidFill>
                  <a:srgbClr val="1A315F"/>
                </a:solidFill>
                <a:latin typeface="Trebuchet MS"/>
                <a:cs typeface="Trebuchet MS"/>
              </a:rPr>
              <a:t>r</a:t>
            </a:r>
            <a:r>
              <a:rPr sz="1500" b="1" spc="-30" dirty="0">
                <a:solidFill>
                  <a:srgbClr val="1A315F"/>
                </a:solidFill>
                <a:latin typeface="Trebuchet MS"/>
                <a:cs typeface="Trebuchet MS"/>
              </a:rPr>
              <a:t>e </a:t>
            </a:r>
            <a:r>
              <a:rPr sz="1500" spc="204" dirty="0">
                <a:solidFill>
                  <a:srgbClr val="7E7E7E"/>
                </a:solidFill>
                <a:latin typeface="Trebuchet MS"/>
                <a:cs typeface="Trebuchet MS"/>
              </a:rPr>
              <a:t>–</a:t>
            </a:r>
            <a:r>
              <a:rPr sz="1500" spc="-3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40" dirty="0">
                <a:solidFill>
                  <a:srgbClr val="7E7E7E"/>
                </a:solidFill>
                <a:latin typeface="Trebuchet MS"/>
                <a:cs typeface="Trebuchet MS"/>
              </a:rPr>
              <a:t>s</a:t>
            </a:r>
            <a:r>
              <a:rPr sz="1500" spc="-55" dirty="0">
                <a:solidFill>
                  <a:srgbClr val="7E7E7E"/>
                </a:solidFill>
                <a:latin typeface="Trebuchet MS"/>
                <a:cs typeface="Trebuchet MS"/>
              </a:rPr>
              <a:t>un</a:t>
            </a:r>
            <a:r>
              <a:rPr sz="1500" spc="-95" dirty="0">
                <a:solidFill>
                  <a:srgbClr val="7E7E7E"/>
                </a:solidFill>
                <a:latin typeface="Trebuchet MS"/>
                <a:cs typeface="Trebuchet MS"/>
              </a:rPr>
              <a:t>t </a:t>
            </a:r>
            <a:r>
              <a:rPr sz="1500" spc="-75" dirty="0">
                <a:solidFill>
                  <a:srgbClr val="7E7E7E"/>
                </a:solidFill>
                <a:latin typeface="Trebuchet MS"/>
                <a:cs typeface="Trebuchet MS"/>
              </a:rPr>
              <a:t>m</a:t>
            </a:r>
            <a:r>
              <a:rPr sz="1500" spc="-120" dirty="0">
                <a:solidFill>
                  <a:srgbClr val="7E7E7E"/>
                </a:solidFill>
                <a:latin typeface="Trebuchet MS"/>
                <a:cs typeface="Trebuchet MS"/>
              </a:rPr>
              <a:t>ai</a:t>
            </a:r>
            <a:r>
              <a:rPr sz="1500" spc="-6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70" dirty="0">
                <a:solidFill>
                  <a:srgbClr val="7E7E7E"/>
                </a:solidFill>
                <a:latin typeface="Trebuchet MS"/>
                <a:cs typeface="Trebuchet MS"/>
              </a:rPr>
              <a:t>p</a:t>
            </a:r>
            <a:r>
              <a:rPr sz="1500" spc="-55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500" spc="-95" dirty="0">
                <a:solidFill>
                  <a:srgbClr val="7E7E7E"/>
                </a:solidFill>
                <a:latin typeface="Trebuchet MS"/>
                <a:cs typeface="Trebuchet MS"/>
              </a:rPr>
              <a:t>ţi</a:t>
            </a:r>
            <a:r>
              <a:rPr sz="1500" spc="-65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500" spc="-11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100" dirty="0">
                <a:solidFill>
                  <a:srgbClr val="7E7E7E"/>
                </a:solidFill>
                <a:latin typeface="Trebuchet MS"/>
                <a:cs typeface="Trebuchet MS"/>
              </a:rPr>
              <a:t>î</a:t>
            </a:r>
            <a:r>
              <a:rPr sz="1500" spc="-55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500" spc="-75" dirty="0">
                <a:solidFill>
                  <a:srgbClr val="7E7E7E"/>
                </a:solidFill>
                <a:latin typeface="Trebuchet MS"/>
                <a:cs typeface="Trebuchet MS"/>
              </a:rPr>
              <a:t>gr</a:t>
            </a:r>
            <a:r>
              <a:rPr sz="1500" spc="-45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500" spc="-220" dirty="0">
                <a:solidFill>
                  <a:srgbClr val="7E7E7E"/>
                </a:solidFill>
                <a:latin typeface="Trebuchet MS"/>
                <a:cs typeface="Trebuchet MS"/>
              </a:rPr>
              <a:t>j</a:t>
            </a:r>
            <a:r>
              <a:rPr sz="1500" spc="25" dirty="0">
                <a:solidFill>
                  <a:srgbClr val="7E7E7E"/>
                </a:solidFill>
                <a:latin typeface="Trebuchet MS"/>
                <a:cs typeface="Trebuchet MS"/>
              </a:rPr>
              <a:t>o</a:t>
            </a:r>
            <a:r>
              <a:rPr sz="1500" spc="-80" dirty="0">
                <a:solidFill>
                  <a:srgbClr val="7E7E7E"/>
                </a:solidFill>
                <a:latin typeface="Trebuchet MS"/>
                <a:cs typeface="Trebuchet MS"/>
              </a:rPr>
              <a:t>rate</a:t>
            </a:r>
            <a:r>
              <a:rPr sz="1500" spc="-14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80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r>
              <a:rPr sz="15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10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500" spc="-75" dirty="0">
                <a:solidFill>
                  <a:srgbClr val="7E7E7E"/>
                </a:solidFill>
                <a:latin typeface="Trebuchet MS"/>
                <a:cs typeface="Trebuchet MS"/>
              </a:rPr>
              <a:t>m</a:t>
            </a:r>
            <a:r>
              <a:rPr sz="1500" spc="-70" dirty="0">
                <a:solidFill>
                  <a:srgbClr val="7E7E7E"/>
                </a:solidFill>
                <a:latin typeface="Trebuchet MS"/>
                <a:cs typeface="Trebuchet MS"/>
              </a:rPr>
              <a:t>p</a:t>
            </a:r>
            <a:r>
              <a:rPr sz="1500" spc="-114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500" spc="-10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500" spc="-80" dirty="0">
                <a:solidFill>
                  <a:srgbClr val="7E7E7E"/>
                </a:solidFill>
                <a:latin typeface="Trebuchet MS"/>
                <a:cs typeface="Trebuchet MS"/>
              </a:rPr>
              <a:t>c</a:t>
            </a:r>
            <a:r>
              <a:rPr sz="1500" spc="-135" dirty="0">
                <a:solidFill>
                  <a:srgbClr val="7E7E7E"/>
                </a:solidFill>
                <a:latin typeface="Trebuchet MS"/>
                <a:cs typeface="Trebuchet MS"/>
              </a:rPr>
              <a:t>a</a:t>
            </a:r>
            <a:r>
              <a:rPr sz="1500" spc="-130" dirty="0">
                <a:solidFill>
                  <a:srgbClr val="7E7E7E"/>
                </a:solidFill>
                <a:latin typeface="Trebuchet MS"/>
                <a:cs typeface="Trebuchet MS"/>
              </a:rPr>
              <a:t>ţ</a:t>
            </a:r>
            <a:r>
              <a:rPr sz="1500" spc="-100" dirty="0">
                <a:solidFill>
                  <a:srgbClr val="7E7E7E"/>
                </a:solidFill>
                <a:latin typeface="Trebuchet MS"/>
                <a:cs typeface="Trebuchet MS"/>
              </a:rPr>
              <a:t>ii</a:t>
            </a:r>
            <a:r>
              <a:rPr sz="1500" spc="-135" dirty="0">
                <a:solidFill>
                  <a:srgbClr val="7E7E7E"/>
                </a:solidFill>
                <a:latin typeface="Trebuchet MS"/>
                <a:cs typeface="Trebuchet MS"/>
              </a:rPr>
              <a:t>l</a:t>
            </a:r>
            <a:r>
              <a:rPr sz="1500" spc="-70" dirty="0">
                <a:solidFill>
                  <a:srgbClr val="7E7E7E"/>
                </a:solidFill>
                <a:latin typeface="Trebuchet MS"/>
                <a:cs typeface="Trebuchet MS"/>
              </a:rPr>
              <a:t>e  </a:t>
            </a:r>
            <a:r>
              <a:rPr sz="1500" spc="-75" dirty="0">
                <a:solidFill>
                  <a:srgbClr val="7E7E7E"/>
                </a:solidFill>
                <a:latin typeface="Trebuchet MS"/>
                <a:cs typeface="Trebuchet MS"/>
              </a:rPr>
              <a:t>asupra </a:t>
            </a:r>
            <a:r>
              <a:rPr sz="1500" spc="-85" dirty="0">
                <a:solidFill>
                  <a:srgbClr val="7E7E7E"/>
                </a:solidFill>
                <a:latin typeface="Trebuchet MS"/>
                <a:cs typeface="Trebuchet MS"/>
              </a:rPr>
              <a:t>costului, </a:t>
            </a:r>
            <a:r>
              <a:rPr sz="1500" spc="-70" dirty="0">
                <a:solidFill>
                  <a:srgbClr val="7E7E7E"/>
                </a:solidFill>
                <a:latin typeface="Trebuchet MS"/>
                <a:cs typeface="Trebuchet MS"/>
              </a:rPr>
              <a:t>şi </a:t>
            </a:r>
            <a:r>
              <a:rPr sz="1500" spc="-60" dirty="0">
                <a:solidFill>
                  <a:srgbClr val="7E7E7E"/>
                </a:solidFill>
                <a:latin typeface="Trebuchet MS"/>
                <a:cs typeface="Trebuchet MS"/>
              </a:rPr>
              <a:t>sunt </a:t>
            </a:r>
            <a:r>
              <a:rPr sz="1500" spc="-105" dirty="0">
                <a:solidFill>
                  <a:srgbClr val="7E7E7E"/>
                </a:solidFill>
                <a:latin typeface="Trebuchet MS"/>
                <a:cs typeface="Trebuchet MS"/>
              </a:rPr>
              <a:t>mai </a:t>
            </a:r>
            <a:r>
              <a:rPr sz="1500" spc="-90" dirty="0">
                <a:solidFill>
                  <a:srgbClr val="7E7E7E"/>
                </a:solidFill>
                <a:latin typeface="Trebuchet MS"/>
                <a:cs typeface="Trebuchet MS"/>
              </a:rPr>
              <a:t>mult </a:t>
            </a:r>
            <a:r>
              <a:rPr sz="1500" spc="-95" dirty="0">
                <a:solidFill>
                  <a:srgbClr val="7E7E7E"/>
                </a:solidFill>
                <a:latin typeface="Trebuchet MS"/>
                <a:cs typeface="Trebuchet MS"/>
              </a:rPr>
              <a:t>axate </a:t>
            </a:r>
            <a:r>
              <a:rPr sz="1500" spc="-85" dirty="0">
                <a:solidFill>
                  <a:srgbClr val="7E7E7E"/>
                </a:solidFill>
                <a:latin typeface="Trebuchet MS"/>
                <a:cs typeface="Trebuchet MS"/>
              </a:rPr>
              <a:t>pe </a:t>
            </a:r>
            <a:r>
              <a:rPr sz="1500" spc="-65" dirty="0">
                <a:solidFill>
                  <a:srgbClr val="7E7E7E"/>
                </a:solidFill>
                <a:latin typeface="Trebuchet MS"/>
                <a:cs typeface="Trebuchet MS"/>
              </a:rPr>
              <a:t>servicii </a:t>
            </a:r>
            <a:r>
              <a:rPr sz="1500" spc="-80" dirty="0">
                <a:solidFill>
                  <a:srgbClr val="7E7E7E"/>
                </a:solidFill>
                <a:latin typeface="Trebuchet MS"/>
                <a:cs typeface="Trebuchet MS"/>
              </a:rPr>
              <a:t>personalizate </a:t>
            </a:r>
            <a:r>
              <a:rPr sz="1500" spc="-70" dirty="0">
                <a:solidFill>
                  <a:srgbClr val="7E7E7E"/>
                </a:solidFill>
                <a:latin typeface="Trebuchet MS"/>
                <a:cs typeface="Trebuchet MS"/>
              </a:rPr>
              <a:t>şi </a:t>
            </a:r>
            <a:r>
              <a:rPr sz="1500" spc="-85" dirty="0">
                <a:solidFill>
                  <a:srgbClr val="7E7E7E"/>
                </a:solidFill>
                <a:latin typeface="Trebuchet MS"/>
                <a:cs typeface="Trebuchet MS"/>
              </a:rPr>
              <a:t>pe </a:t>
            </a:r>
            <a:r>
              <a:rPr sz="1500" spc="-8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85" dirty="0">
                <a:solidFill>
                  <a:srgbClr val="7E7E7E"/>
                </a:solidFill>
                <a:latin typeface="Trebuchet MS"/>
                <a:cs typeface="Trebuchet MS"/>
              </a:rPr>
              <a:t>valoarea</a:t>
            </a:r>
            <a:r>
              <a:rPr sz="1500" spc="-12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95" dirty="0">
                <a:solidFill>
                  <a:srgbClr val="7E7E7E"/>
                </a:solidFill>
                <a:latin typeface="Trebuchet MS"/>
                <a:cs typeface="Trebuchet MS"/>
              </a:rPr>
              <a:t>creată</a:t>
            </a:r>
            <a:endParaRPr sz="15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sz="1500" b="1" u="sng" spc="1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Tipuri</a:t>
            </a:r>
            <a:r>
              <a:rPr sz="1500" b="1" u="sng" spc="-9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 </a:t>
            </a:r>
            <a:r>
              <a:rPr sz="1500" b="1" u="sng" spc="-10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de</a:t>
            </a:r>
            <a:r>
              <a:rPr sz="1500" b="1" u="sng" spc="-8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 </a:t>
            </a:r>
            <a:r>
              <a:rPr sz="1500" b="1" u="sng" spc="5" dirty="0">
                <a:solidFill>
                  <a:srgbClr val="1A315F"/>
                </a:solidFill>
                <a:uFill>
                  <a:solidFill>
                    <a:srgbClr val="1A315F"/>
                  </a:solidFill>
                </a:uFill>
                <a:latin typeface="Trebuchet MS"/>
                <a:cs typeface="Trebuchet MS"/>
              </a:rPr>
              <a:t>costuri</a:t>
            </a:r>
            <a:endParaRPr sz="1500">
              <a:latin typeface="Trebuchet MS"/>
              <a:cs typeface="Trebuchet MS"/>
            </a:endParaRPr>
          </a:p>
          <a:p>
            <a:pPr marL="12700">
              <a:lnSpc>
                <a:spcPts val="1714"/>
              </a:lnSpc>
              <a:spcBef>
                <a:spcPts val="770"/>
              </a:spcBef>
            </a:pPr>
            <a:r>
              <a:rPr sz="1500" b="1" spc="40" dirty="0">
                <a:solidFill>
                  <a:srgbClr val="1A315F"/>
                </a:solidFill>
                <a:latin typeface="Trebuchet MS"/>
                <a:cs typeface="Trebuchet MS"/>
              </a:rPr>
              <a:t>Costuri</a:t>
            </a:r>
            <a:r>
              <a:rPr sz="1500" b="1" spc="-9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500" b="1" spc="-55" dirty="0">
                <a:solidFill>
                  <a:srgbClr val="1A315F"/>
                </a:solidFill>
                <a:latin typeface="Trebuchet MS"/>
                <a:cs typeface="Trebuchet MS"/>
              </a:rPr>
              <a:t>fixe </a:t>
            </a:r>
            <a:r>
              <a:rPr sz="1500" spc="204" dirty="0">
                <a:solidFill>
                  <a:srgbClr val="7E7E7E"/>
                </a:solidFill>
                <a:latin typeface="Trebuchet MS"/>
                <a:cs typeface="Trebuchet MS"/>
              </a:rPr>
              <a:t>–</a:t>
            </a:r>
            <a:r>
              <a:rPr sz="1500" spc="-3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45" dirty="0">
                <a:solidFill>
                  <a:srgbClr val="7E7E7E"/>
                </a:solidFill>
                <a:latin typeface="Trebuchet MS"/>
                <a:cs typeface="Trebuchet MS"/>
              </a:rPr>
              <a:t>costuri</a:t>
            </a:r>
            <a:r>
              <a:rPr sz="1500" spc="-9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80" dirty="0">
                <a:solidFill>
                  <a:srgbClr val="7E7E7E"/>
                </a:solidFill>
                <a:latin typeface="Trebuchet MS"/>
                <a:cs typeface="Trebuchet MS"/>
              </a:rPr>
              <a:t>care</a:t>
            </a:r>
            <a:r>
              <a:rPr sz="1500" spc="-9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85" dirty="0">
                <a:solidFill>
                  <a:srgbClr val="7E7E7E"/>
                </a:solidFill>
                <a:latin typeface="Trebuchet MS"/>
                <a:cs typeface="Trebuchet MS"/>
              </a:rPr>
              <a:t>rămân</a:t>
            </a:r>
            <a:r>
              <a:rPr sz="1500" spc="-8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100" dirty="0">
                <a:solidFill>
                  <a:srgbClr val="7E7E7E"/>
                </a:solidFill>
                <a:latin typeface="Trebuchet MS"/>
                <a:cs typeface="Trebuchet MS"/>
              </a:rPr>
              <a:t>aceleaşi</a:t>
            </a:r>
            <a:r>
              <a:rPr sz="1500" spc="-90" dirty="0">
                <a:solidFill>
                  <a:srgbClr val="7E7E7E"/>
                </a:solidFill>
                <a:latin typeface="Trebuchet MS"/>
                <a:cs typeface="Trebuchet MS"/>
              </a:rPr>
              <a:t> indiferent</a:t>
            </a:r>
            <a:r>
              <a:rPr sz="1500" spc="-114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80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r>
              <a:rPr sz="1500" spc="-5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70" dirty="0">
                <a:solidFill>
                  <a:srgbClr val="7E7E7E"/>
                </a:solidFill>
                <a:latin typeface="Trebuchet MS"/>
                <a:cs typeface="Trebuchet MS"/>
              </a:rPr>
              <a:t>volumul</a:t>
            </a:r>
            <a:r>
              <a:rPr sz="1500" spc="-13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80" dirty="0">
                <a:solidFill>
                  <a:srgbClr val="7E7E7E"/>
                </a:solidFill>
                <a:latin typeface="Trebuchet MS"/>
                <a:cs typeface="Trebuchet MS"/>
              </a:rPr>
              <a:t>de</a:t>
            </a:r>
            <a:endParaRPr sz="1500">
              <a:latin typeface="Trebuchet MS"/>
              <a:cs typeface="Trebuchet MS"/>
            </a:endParaRPr>
          </a:p>
          <a:p>
            <a:pPr marL="12700">
              <a:lnSpc>
                <a:spcPts val="1714"/>
              </a:lnSpc>
            </a:pPr>
            <a:r>
              <a:rPr sz="1500" spc="-75" dirty="0">
                <a:solidFill>
                  <a:srgbClr val="7E7E7E"/>
                </a:solidFill>
                <a:latin typeface="Trebuchet MS"/>
                <a:cs typeface="Trebuchet MS"/>
              </a:rPr>
              <a:t>b</a:t>
            </a:r>
            <a:r>
              <a:rPr sz="1500" spc="-6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500" spc="-80" dirty="0">
                <a:solidFill>
                  <a:srgbClr val="7E7E7E"/>
                </a:solidFill>
                <a:latin typeface="Trebuchet MS"/>
                <a:cs typeface="Trebuchet MS"/>
              </a:rPr>
              <a:t>n</a:t>
            </a:r>
            <a:r>
              <a:rPr sz="1500" spc="-6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500" spc="-40" dirty="0">
                <a:solidFill>
                  <a:srgbClr val="7E7E7E"/>
                </a:solidFill>
                <a:latin typeface="Trebuchet MS"/>
                <a:cs typeface="Trebuchet MS"/>
              </a:rPr>
              <a:t>ri</a:t>
            </a:r>
            <a:r>
              <a:rPr sz="1500" spc="-114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35" dirty="0">
                <a:solidFill>
                  <a:srgbClr val="7E7E7E"/>
                </a:solidFill>
                <a:latin typeface="Trebuchet MS"/>
                <a:cs typeface="Trebuchet MS"/>
              </a:rPr>
              <a:t>s</a:t>
            </a:r>
            <a:r>
              <a:rPr sz="1500" spc="-105" dirty="0">
                <a:solidFill>
                  <a:srgbClr val="7E7E7E"/>
                </a:solidFill>
                <a:latin typeface="Trebuchet MS"/>
                <a:cs typeface="Trebuchet MS"/>
              </a:rPr>
              <a:t>au</a:t>
            </a:r>
            <a:r>
              <a:rPr sz="1500" spc="-60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35" dirty="0">
                <a:solidFill>
                  <a:srgbClr val="7E7E7E"/>
                </a:solidFill>
                <a:latin typeface="Trebuchet MS"/>
                <a:cs typeface="Trebuchet MS"/>
              </a:rPr>
              <a:t>s</a:t>
            </a:r>
            <a:r>
              <a:rPr sz="1500" spc="-105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500" spc="60" dirty="0">
                <a:solidFill>
                  <a:srgbClr val="7E7E7E"/>
                </a:solidFill>
                <a:latin typeface="Trebuchet MS"/>
                <a:cs typeface="Trebuchet MS"/>
              </a:rPr>
              <a:t>r</a:t>
            </a:r>
            <a:r>
              <a:rPr sz="1500" spc="-70" dirty="0">
                <a:solidFill>
                  <a:srgbClr val="7E7E7E"/>
                </a:solidFill>
                <a:latin typeface="Trebuchet MS"/>
                <a:cs typeface="Trebuchet MS"/>
              </a:rPr>
              <a:t>vi</a:t>
            </a:r>
            <a:r>
              <a:rPr sz="1500" spc="-105" dirty="0">
                <a:solidFill>
                  <a:srgbClr val="7E7E7E"/>
                </a:solidFill>
                <a:latin typeface="Trebuchet MS"/>
                <a:cs typeface="Trebuchet MS"/>
              </a:rPr>
              <a:t>ci</a:t>
            </a:r>
            <a:r>
              <a:rPr sz="1500" spc="-100" dirty="0">
                <a:solidFill>
                  <a:srgbClr val="7E7E7E"/>
                </a:solidFill>
                <a:latin typeface="Trebuchet MS"/>
                <a:cs typeface="Trebuchet MS"/>
              </a:rPr>
              <a:t>i</a:t>
            </a:r>
            <a:r>
              <a:rPr sz="1500" spc="-85" dirty="0">
                <a:solidFill>
                  <a:srgbClr val="7E7E7E"/>
                </a:solidFill>
                <a:latin typeface="Trebuchet MS"/>
                <a:cs typeface="Trebuchet MS"/>
              </a:rPr>
              <a:t> </a:t>
            </a:r>
            <a:r>
              <a:rPr sz="1500" spc="-75" dirty="0">
                <a:solidFill>
                  <a:srgbClr val="7E7E7E"/>
                </a:solidFill>
                <a:latin typeface="Trebuchet MS"/>
                <a:cs typeface="Trebuchet MS"/>
              </a:rPr>
              <a:t>p</a:t>
            </a:r>
            <a:r>
              <a:rPr sz="1500" spc="-35" dirty="0">
                <a:solidFill>
                  <a:srgbClr val="7E7E7E"/>
                </a:solidFill>
                <a:latin typeface="Trebuchet MS"/>
                <a:cs typeface="Trebuchet MS"/>
              </a:rPr>
              <a:t>rod</a:t>
            </a:r>
            <a:r>
              <a:rPr sz="1500" spc="-30" dirty="0">
                <a:solidFill>
                  <a:srgbClr val="7E7E7E"/>
                </a:solidFill>
                <a:latin typeface="Trebuchet MS"/>
                <a:cs typeface="Trebuchet MS"/>
              </a:rPr>
              <a:t>u</a:t>
            </a:r>
            <a:r>
              <a:rPr sz="1500" spc="-35" dirty="0">
                <a:solidFill>
                  <a:srgbClr val="7E7E7E"/>
                </a:solidFill>
                <a:latin typeface="Trebuchet MS"/>
                <a:cs typeface="Trebuchet MS"/>
              </a:rPr>
              <a:t>s</a:t>
            </a:r>
            <a:r>
              <a:rPr sz="1500" spc="-60" dirty="0">
                <a:solidFill>
                  <a:srgbClr val="7E7E7E"/>
                </a:solidFill>
                <a:latin typeface="Trebuchet MS"/>
                <a:cs typeface="Trebuchet MS"/>
              </a:rPr>
              <a:t>e</a:t>
            </a:r>
            <a:r>
              <a:rPr sz="1500" spc="-220" dirty="0">
                <a:solidFill>
                  <a:srgbClr val="7E7E7E"/>
                </a:solidFill>
                <a:latin typeface="Trebuchet MS"/>
                <a:cs typeface="Trebuchet MS"/>
              </a:rPr>
              <a:t>.</a:t>
            </a:r>
            <a:endParaRPr sz="1500">
              <a:latin typeface="Trebuchet MS"/>
              <a:cs typeface="Trebuchet MS"/>
            </a:endParaRPr>
          </a:p>
          <a:p>
            <a:pPr marL="12700" marR="307975">
              <a:lnSpc>
                <a:spcPts val="1630"/>
              </a:lnSpc>
              <a:spcBef>
                <a:spcPts val="965"/>
              </a:spcBef>
            </a:pPr>
            <a:r>
              <a:rPr sz="1500" b="1" spc="40" dirty="0">
                <a:solidFill>
                  <a:srgbClr val="1A315F"/>
                </a:solidFill>
                <a:latin typeface="Trebuchet MS"/>
                <a:cs typeface="Trebuchet MS"/>
              </a:rPr>
              <a:t>Costuri</a:t>
            </a:r>
            <a:r>
              <a:rPr sz="1500" b="1" spc="-9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500" b="1" spc="-20" dirty="0">
                <a:solidFill>
                  <a:srgbClr val="1A315F"/>
                </a:solidFill>
                <a:latin typeface="Trebuchet MS"/>
                <a:cs typeface="Trebuchet MS"/>
              </a:rPr>
              <a:t>variabile</a:t>
            </a:r>
            <a:r>
              <a:rPr sz="1500" b="1" spc="-10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500" spc="204" dirty="0">
                <a:solidFill>
                  <a:srgbClr val="1A315F"/>
                </a:solidFill>
                <a:latin typeface="Trebuchet MS"/>
                <a:cs typeface="Trebuchet MS"/>
              </a:rPr>
              <a:t>–</a:t>
            </a:r>
            <a:r>
              <a:rPr sz="1500" spc="-5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500" spc="-45" dirty="0">
                <a:solidFill>
                  <a:srgbClr val="3C3C3C"/>
                </a:solidFill>
                <a:latin typeface="Trebuchet MS"/>
                <a:cs typeface="Trebuchet MS"/>
              </a:rPr>
              <a:t>costuri</a:t>
            </a:r>
            <a:r>
              <a:rPr sz="1500" spc="-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80" dirty="0">
                <a:solidFill>
                  <a:srgbClr val="3C3C3C"/>
                </a:solidFill>
                <a:latin typeface="Trebuchet MS"/>
                <a:cs typeface="Trebuchet MS"/>
              </a:rPr>
              <a:t>care</a:t>
            </a:r>
            <a:r>
              <a:rPr sz="15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95" dirty="0">
                <a:solidFill>
                  <a:srgbClr val="3C3C3C"/>
                </a:solidFill>
                <a:latin typeface="Trebuchet MS"/>
                <a:cs typeface="Trebuchet MS"/>
              </a:rPr>
              <a:t>variază</a:t>
            </a:r>
            <a:r>
              <a:rPr sz="1500" spc="-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80" dirty="0">
                <a:solidFill>
                  <a:srgbClr val="3C3C3C"/>
                </a:solidFill>
                <a:latin typeface="Trebuchet MS"/>
                <a:cs typeface="Trebuchet MS"/>
              </a:rPr>
              <a:t>în</a:t>
            </a:r>
            <a:r>
              <a:rPr sz="15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95" dirty="0">
                <a:solidFill>
                  <a:srgbClr val="3C3C3C"/>
                </a:solidFill>
                <a:latin typeface="Trebuchet MS"/>
                <a:cs typeface="Trebuchet MS"/>
              </a:rPr>
              <a:t>funcţie</a:t>
            </a:r>
            <a:r>
              <a:rPr sz="1500" spc="-1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80" dirty="0">
                <a:solidFill>
                  <a:srgbClr val="3C3C3C"/>
                </a:solidFill>
                <a:latin typeface="Trebuchet MS"/>
                <a:cs typeface="Trebuchet MS"/>
              </a:rPr>
              <a:t>de </a:t>
            </a:r>
            <a:r>
              <a:rPr sz="1500" spc="-70" dirty="0">
                <a:solidFill>
                  <a:srgbClr val="3C3C3C"/>
                </a:solidFill>
                <a:latin typeface="Trebuchet MS"/>
                <a:cs typeface="Trebuchet MS"/>
              </a:rPr>
              <a:t>volumul</a:t>
            </a:r>
            <a:r>
              <a:rPr sz="1500" spc="-1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80" dirty="0">
                <a:solidFill>
                  <a:srgbClr val="3C3C3C"/>
                </a:solidFill>
                <a:latin typeface="Trebuchet MS"/>
                <a:cs typeface="Trebuchet MS"/>
              </a:rPr>
              <a:t>de </a:t>
            </a:r>
            <a:r>
              <a:rPr sz="1500" spc="-4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70" dirty="0">
                <a:solidFill>
                  <a:srgbClr val="3C3C3C"/>
                </a:solidFill>
                <a:latin typeface="Trebuchet MS"/>
                <a:cs typeface="Trebuchet MS"/>
              </a:rPr>
              <a:t>b</a:t>
            </a:r>
            <a:r>
              <a:rPr sz="1500" spc="-55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500" spc="-8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500" spc="-55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500" spc="-45" dirty="0">
                <a:solidFill>
                  <a:srgbClr val="3C3C3C"/>
                </a:solidFill>
                <a:latin typeface="Trebuchet MS"/>
                <a:cs typeface="Trebuchet MS"/>
              </a:rPr>
              <a:t>ri</a:t>
            </a:r>
            <a:r>
              <a:rPr sz="1500" spc="-114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40" dirty="0">
                <a:solidFill>
                  <a:srgbClr val="3C3C3C"/>
                </a:solidFill>
                <a:latin typeface="Trebuchet MS"/>
                <a:cs typeface="Trebuchet MS"/>
              </a:rPr>
              <a:t>ş</a:t>
            </a:r>
            <a:r>
              <a:rPr sz="1500" spc="-10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5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40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1500" spc="-5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500" spc="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500" spc="-70" dirty="0">
                <a:solidFill>
                  <a:srgbClr val="3C3C3C"/>
                </a:solidFill>
                <a:latin typeface="Trebuchet MS"/>
                <a:cs typeface="Trebuchet MS"/>
              </a:rPr>
              <a:t>v</a:t>
            </a:r>
            <a:r>
              <a:rPr sz="1500" spc="-10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500" spc="-80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1500" spc="-100" dirty="0">
                <a:solidFill>
                  <a:srgbClr val="3C3C3C"/>
                </a:solidFill>
                <a:latin typeface="Trebuchet MS"/>
                <a:cs typeface="Trebuchet MS"/>
              </a:rPr>
              <a:t>ii</a:t>
            </a:r>
            <a:r>
              <a:rPr sz="1500" spc="-114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70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500" spc="-3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500" spc="2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500" spc="-65" dirty="0">
                <a:solidFill>
                  <a:srgbClr val="3C3C3C"/>
                </a:solidFill>
                <a:latin typeface="Trebuchet MS"/>
                <a:cs typeface="Trebuchet MS"/>
              </a:rPr>
              <a:t>d</a:t>
            </a:r>
            <a:r>
              <a:rPr sz="1500" spc="-60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500" spc="-40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1500" spc="-5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500" spc="-220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endParaRPr sz="1500">
              <a:latin typeface="Trebuchet MS"/>
              <a:cs typeface="Trebuchet MS"/>
            </a:endParaRPr>
          </a:p>
          <a:p>
            <a:pPr marL="12700" marR="269875" algn="just">
              <a:lnSpc>
                <a:spcPct val="90000"/>
              </a:lnSpc>
              <a:spcBef>
                <a:spcPts val="925"/>
              </a:spcBef>
            </a:pPr>
            <a:r>
              <a:rPr sz="1500" b="1" spc="30" dirty="0">
                <a:solidFill>
                  <a:srgbClr val="1A315F"/>
                </a:solidFill>
                <a:latin typeface="Trebuchet MS"/>
                <a:cs typeface="Trebuchet MS"/>
              </a:rPr>
              <a:t>Economii</a:t>
            </a:r>
            <a:r>
              <a:rPr sz="1500" b="1" spc="-7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500" b="1" spc="-10" dirty="0">
                <a:solidFill>
                  <a:srgbClr val="1A315F"/>
                </a:solidFill>
                <a:latin typeface="Trebuchet MS"/>
                <a:cs typeface="Trebuchet MS"/>
              </a:rPr>
              <a:t>de</a:t>
            </a:r>
            <a:r>
              <a:rPr sz="1500" b="1" spc="-6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500" b="1" dirty="0">
                <a:solidFill>
                  <a:srgbClr val="1A315F"/>
                </a:solidFill>
                <a:latin typeface="Trebuchet MS"/>
                <a:cs typeface="Trebuchet MS"/>
              </a:rPr>
              <a:t>scară</a:t>
            </a:r>
            <a:r>
              <a:rPr sz="1500" b="1" spc="-45" dirty="0">
                <a:solidFill>
                  <a:srgbClr val="1A315F"/>
                </a:solidFill>
                <a:latin typeface="Trebuchet MS"/>
                <a:cs typeface="Trebuchet MS"/>
              </a:rPr>
              <a:t> </a:t>
            </a:r>
            <a:r>
              <a:rPr sz="1500" spc="204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15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45" dirty="0">
                <a:solidFill>
                  <a:srgbClr val="3C3C3C"/>
                </a:solidFill>
                <a:latin typeface="Trebuchet MS"/>
                <a:cs typeface="Trebuchet MS"/>
              </a:rPr>
              <a:t>costuri</a:t>
            </a:r>
            <a:r>
              <a:rPr sz="1500" spc="-80" dirty="0">
                <a:solidFill>
                  <a:srgbClr val="3C3C3C"/>
                </a:solidFill>
                <a:latin typeface="Trebuchet MS"/>
                <a:cs typeface="Trebuchet MS"/>
              </a:rPr>
              <a:t> care</a:t>
            </a:r>
            <a:r>
              <a:rPr sz="15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80" dirty="0">
                <a:solidFill>
                  <a:srgbClr val="3C3C3C"/>
                </a:solidFill>
                <a:latin typeface="Trebuchet MS"/>
                <a:cs typeface="Trebuchet MS"/>
              </a:rPr>
              <a:t>scad</a:t>
            </a:r>
            <a:r>
              <a:rPr sz="15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85" dirty="0">
                <a:solidFill>
                  <a:srgbClr val="3C3C3C"/>
                </a:solidFill>
                <a:latin typeface="Trebuchet MS"/>
                <a:cs typeface="Trebuchet MS"/>
              </a:rPr>
              <a:t>pe</a:t>
            </a:r>
            <a:r>
              <a:rPr sz="15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75" dirty="0">
                <a:solidFill>
                  <a:srgbClr val="3C3C3C"/>
                </a:solidFill>
                <a:latin typeface="Trebuchet MS"/>
                <a:cs typeface="Trebuchet MS"/>
              </a:rPr>
              <a:t>măsură</a:t>
            </a:r>
            <a:r>
              <a:rPr sz="1500" spc="-85" dirty="0">
                <a:solidFill>
                  <a:srgbClr val="3C3C3C"/>
                </a:solidFill>
                <a:latin typeface="Trebuchet MS"/>
                <a:cs typeface="Trebuchet MS"/>
              </a:rPr>
              <a:t> ce</a:t>
            </a:r>
            <a:r>
              <a:rPr sz="15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110" dirty="0">
                <a:solidFill>
                  <a:srgbClr val="3C3C3C"/>
                </a:solidFill>
                <a:latin typeface="Trebuchet MS"/>
                <a:cs typeface="Trebuchet MS"/>
              </a:rPr>
              <a:t>afacerea</a:t>
            </a:r>
            <a:r>
              <a:rPr sz="1500" spc="-114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60" dirty="0">
                <a:solidFill>
                  <a:srgbClr val="3C3C3C"/>
                </a:solidFill>
                <a:latin typeface="Trebuchet MS"/>
                <a:cs typeface="Trebuchet MS"/>
              </a:rPr>
              <a:t>se </a:t>
            </a:r>
            <a:r>
              <a:rPr sz="1500" spc="-4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90" dirty="0">
                <a:solidFill>
                  <a:srgbClr val="3C3C3C"/>
                </a:solidFill>
                <a:latin typeface="Trebuchet MS"/>
                <a:cs typeface="Trebuchet MS"/>
              </a:rPr>
              <a:t>extinde, </a:t>
            </a:r>
            <a:r>
              <a:rPr sz="1500" spc="-80" dirty="0">
                <a:solidFill>
                  <a:srgbClr val="3C3C3C"/>
                </a:solidFill>
                <a:latin typeface="Trebuchet MS"/>
                <a:cs typeface="Trebuchet MS"/>
              </a:rPr>
              <a:t>de </a:t>
            </a:r>
            <a:r>
              <a:rPr sz="1500" spc="-135" dirty="0">
                <a:solidFill>
                  <a:srgbClr val="3C3C3C"/>
                </a:solidFill>
                <a:latin typeface="Trebuchet MS"/>
                <a:cs typeface="Trebuchet MS"/>
              </a:rPr>
              <a:t>ex., </a:t>
            </a:r>
            <a:r>
              <a:rPr sz="1500" spc="-45" dirty="0">
                <a:solidFill>
                  <a:srgbClr val="3C3C3C"/>
                </a:solidFill>
                <a:latin typeface="Trebuchet MS"/>
                <a:cs typeface="Trebuchet MS"/>
              </a:rPr>
              <a:t>costuri </a:t>
            </a:r>
            <a:r>
              <a:rPr sz="1500" spc="-80" dirty="0">
                <a:solidFill>
                  <a:srgbClr val="3C3C3C"/>
                </a:solidFill>
                <a:latin typeface="Trebuchet MS"/>
                <a:cs typeface="Trebuchet MS"/>
              </a:rPr>
              <a:t>de </a:t>
            </a:r>
            <a:r>
              <a:rPr sz="1500" spc="-75" dirty="0">
                <a:solidFill>
                  <a:srgbClr val="3C3C3C"/>
                </a:solidFill>
                <a:latin typeface="Trebuchet MS"/>
                <a:cs typeface="Trebuchet MS"/>
              </a:rPr>
              <a:t>gestionare </a:t>
            </a:r>
            <a:r>
              <a:rPr sz="1500" spc="-85" dirty="0">
                <a:solidFill>
                  <a:srgbClr val="3C3C3C"/>
                </a:solidFill>
                <a:latin typeface="Trebuchet MS"/>
                <a:cs typeface="Trebuchet MS"/>
              </a:rPr>
              <a:t>sau </a:t>
            </a:r>
            <a:r>
              <a:rPr sz="1500" spc="-80" dirty="0">
                <a:solidFill>
                  <a:srgbClr val="3C3C3C"/>
                </a:solidFill>
                <a:latin typeface="Trebuchet MS"/>
                <a:cs typeface="Trebuchet MS"/>
              </a:rPr>
              <a:t>rate de </a:t>
            </a:r>
            <a:r>
              <a:rPr sz="1500" spc="-95" dirty="0">
                <a:solidFill>
                  <a:srgbClr val="3C3C3C"/>
                </a:solidFill>
                <a:latin typeface="Trebuchet MS"/>
                <a:cs typeface="Trebuchet MS"/>
              </a:rPr>
              <a:t>achiziţie </a:t>
            </a:r>
            <a:r>
              <a:rPr sz="1500" spc="-105" dirty="0">
                <a:solidFill>
                  <a:srgbClr val="3C3C3C"/>
                </a:solidFill>
                <a:latin typeface="Trebuchet MS"/>
                <a:cs typeface="Trebuchet MS"/>
              </a:rPr>
              <a:t>mai </a:t>
            </a:r>
            <a:r>
              <a:rPr sz="1500" spc="-90" dirty="0">
                <a:solidFill>
                  <a:srgbClr val="3C3C3C"/>
                </a:solidFill>
                <a:latin typeface="Trebuchet MS"/>
                <a:cs typeface="Trebuchet MS"/>
              </a:rPr>
              <a:t>mici </a:t>
            </a:r>
            <a:r>
              <a:rPr sz="1500" spc="-4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75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500" spc="-10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500" spc="-6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500" spc="-50" dirty="0">
                <a:solidFill>
                  <a:srgbClr val="3C3C3C"/>
                </a:solidFill>
                <a:latin typeface="Trebuchet MS"/>
                <a:cs typeface="Trebuchet MS"/>
              </a:rPr>
              <a:t>tru</a:t>
            </a:r>
            <a:r>
              <a:rPr sz="1500" spc="-1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95" dirty="0">
                <a:solidFill>
                  <a:srgbClr val="3C3C3C"/>
                </a:solidFill>
                <a:latin typeface="Trebuchet MS"/>
                <a:cs typeface="Trebuchet MS"/>
              </a:rPr>
              <a:t>v</a:t>
            </a:r>
            <a:r>
              <a:rPr sz="1500" spc="-5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500" spc="-25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500" spc="-60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500" spc="-75" dirty="0">
                <a:solidFill>
                  <a:srgbClr val="3C3C3C"/>
                </a:solidFill>
                <a:latin typeface="Trebuchet MS"/>
                <a:cs typeface="Trebuchet MS"/>
              </a:rPr>
              <a:t>m</a:t>
            </a:r>
            <a:r>
              <a:rPr sz="1500" spc="-9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500" spc="-1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75" dirty="0">
                <a:solidFill>
                  <a:srgbClr val="3C3C3C"/>
                </a:solidFill>
                <a:latin typeface="Trebuchet MS"/>
                <a:cs typeface="Trebuchet MS"/>
              </a:rPr>
              <a:t>mari</a:t>
            </a:r>
            <a:endParaRPr sz="1500">
              <a:latin typeface="Trebuchet MS"/>
              <a:cs typeface="Trebuchet MS"/>
            </a:endParaRPr>
          </a:p>
          <a:p>
            <a:pPr marL="12700" marR="224154">
              <a:lnSpc>
                <a:spcPct val="90000"/>
              </a:lnSpc>
              <a:spcBef>
                <a:spcPts val="975"/>
              </a:spcBef>
            </a:pPr>
            <a:r>
              <a:rPr sz="1500" spc="-50" dirty="0">
                <a:solidFill>
                  <a:srgbClr val="3C3C3C"/>
                </a:solidFill>
                <a:latin typeface="Trebuchet MS"/>
                <a:cs typeface="Trebuchet MS"/>
              </a:rPr>
              <a:t>Economii</a:t>
            </a:r>
            <a:r>
              <a:rPr sz="1500" spc="-114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80" dirty="0">
                <a:solidFill>
                  <a:srgbClr val="3C3C3C"/>
                </a:solidFill>
                <a:latin typeface="Trebuchet MS"/>
                <a:cs typeface="Trebuchet MS"/>
              </a:rPr>
              <a:t>de </a:t>
            </a:r>
            <a:r>
              <a:rPr sz="1500" spc="-120" dirty="0">
                <a:solidFill>
                  <a:srgbClr val="3C3C3C"/>
                </a:solidFill>
                <a:latin typeface="Trebuchet MS"/>
                <a:cs typeface="Trebuchet MS"/>
              </a:rPr>
              <a:t>gamă</a:t>
            </a:r>
            <a:r>
              <a:rPr sz="15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204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15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45" dirty="0">
                <a:solidFill>
                  <a:srgbClr val="3C3C3C"/>
                </a:solidFill>
                <a:latin typeface="Trebuchet MS"/>
                <a:cs typeface="Trebuchet MS"/>
              </a:rPr>
              <a:t>costuri</a:t>
            </a:r>
            <a:r>
              <a:rPr sz="1500" spc="-8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80" dirty="0">
                <a:solidFill>
                  <a:srgbClr val="3C3C3C"/>
                </a:solidFill>
                <a:latin typeface="Trebuchet MS"/>
                <a:cs typeface="Trebuchet MS"/>
              </a:rPr>
              <a:t>care</a:t>
            </a:r>
            <a:r>
              <a:rPr sz="15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45" dirty="0">
                <a:solidFill>
                  <a:srgbClr val="3C3C3C"/>
                </a:solidFill>
                <a:latin typeface="Trebuchet MS"/>
                <a:cs typeface="Trebuchet MS"/>
              </a:rPr>
              <a:t>pot</a:t>
            </a:r>
            <a:r>
              <a:rPr sz="1500" spc="-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140" dirty="0">
                <a:solidFill>
                  <a:srgbClr val="3C3C3C"/>
                </a:solidFill>
                <a:latin typeface="Trebuchet MS"/>
                <a:cs typeface="Trebuchet MS"/>
              </a:rPr>
              <a:t>fi</a:t>
            </a:r>
            <a:r>
              <a:rPr sz="15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110" dirty="0">
                <a:solidFill>
                  <a:srgbClr val="3C3C3C"/>
                </a:solidFill>
                <a:latin typeface="Trebuchet MS"/>
                <a:cs typeface="Trebuchet MS"/>
              </a:rPr>
              <a:t>partajate</a:t>
            </a:r>
            <a:r>
              <a:rPr sz="1500" spc="-114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85" dirty="0">
                <a:solidFill>
                  <a:srgbClr val="3C3C3C"/>
                </a:solidFill>
                <a:latin typeface="Trebuchet MS"/>
                <a:cs typeface="Trebuchet MS"/>
              </a:rPr>
              <a:t>pe</a:t>
            </a:r>
            <a:r>
              <a:rPr sz="1500" spc="-75" dirty="0">
                <a:solidFill>
                  <a:srgbClr val="3C3C3C"/>
                </a:solidFill>
                <a:latin typeface="Trebuchet MS"/>
                <a:cs typeface="Trebuchet MS"/>
              </a:rPr>
              <a:t> măsură</a:t>
            </a:r>
            <a:r>
              <a:rPr sz="1500" spc="-85" dirty="0">
                <a:solidFill>
                  <a:srgbClr val="3C3C3C"/>
                </a:solidFill>
                <a:latin typeface="Trebuchet MS"/>
                <a:cs typeface="Trebuchet MS"/>
              </a:rPr>
              <a:t> ce</a:t>
            </a:r>
            <a:r>
              <a:rPr sz="15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60" dirty="0">
                <a:solidFill>
                  <a:srgbClr val="3C3C3C"/>
                </a:solidFill>
                <a:latin typeface="Trebuchet MS"/>
                <a:cs typeface="Trebuchet MS"/>
              </a:rPr>
              <a:t>sunt </a:t>
            </a:r>
            <a:r>
              <a:rPr sz="1500" spc="-434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85" dirty="0">
                <a:solidFill>
                  <a:srgbClr val="3C3C3C"/>
                </a:solidFill>
                <a:latin typeface="Trebuchet MS"/>
                <a:cs typeface="Trebuchet MS"/>
              </a:rPr>
              <a:t>d</a:t>
            </a:r>
            <a:r>
              <a:rPr sz="1500" spc="-9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500" spc="-95" dirty="0">
                <a:solidFill>
                  <a:srgbClr val="3C3C3C"/>
                </a:solidFill>
                <a:latin typeface="Trebuchet MS"/>
                <a:cs typeface="Trebuchet MS"/>
              </a:rPr>
              <a:t>z</a:t>
            </a:r>
            <a:r>
              <a:rPr sz="1500" spc="-90" dirty="0">
                <a:solidFill>
                  <a:srgbClr val="3C3C3C"/>
                </a:solidFill>
                <a:latin typeface="Trebuchet MS"/>
                <a:cs typeface="Trebuchet MS"/>
              </a:rPr>
              <a:t>v</a:t>
            </a:r>
            <a:r>
              <a:rPr sz="1500" spc="2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500" spc="-114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500" spc="-105" dirty="0">
                <a:solidFill>
                  <a:srgbClr val="3C3C3C"/>
                </a:solidFill>
                <a:latin typeface="Trebuchet MS"/>
                <a:cs typeface="Trebuchet MS"/>
              </a:rPr>
              <a:t>tate</a:t>
            </a:r>
            <a:r>
              <a:rPr sz="1500" spc="-1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70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500" spc="-3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500" spc="2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500" spc="-65" dirty="0">
                <a:solidFill>
                  <a:srgbClr val="3C3C3C"/>
                </a:solidFill>
                <a:latin typeface="Trebuchet MS"/>
                <a:cs typeface="Trebuchet MS"/>
              </a:rPr>
              <a:t>d</a:t>
            </a:r>
            <a:r>
              <a:rPr sz="1500" spc="-60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500" spc="-40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1500" spc="-9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500" spc="-10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5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500" spc="2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500" spc="-10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500" spc="-220" dirty="0">
                <a:solidFill>
                  <a:srgbClr val="3C3C3C"/>
                </a:solidFill>
                <a:latin typeface="Trebuchet MS"/>
                <a:cs typeface="Trebuchet MS"/>
              </a:rPr>
              <a:t>,</a:t>
            </a:r>
            <a:r>
              <a:rPr sz="1500" spc="-2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8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5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5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500" spc="-40" dirty="0">
                <a:solidFill>
                  <a:srgbClr val="3C3C3C"/>
                </a:solidFill>
                <a:latin typeface="Trebuchet MS"/>
                <a:cs typeface="Trebuchet MS"/>
              </a:rPr>
              <a:t>x</a:t>
            </a:r>
            <a:r>
              <a:rPr sz="1500" spc="-220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r>
              <a:rPr sz="1500" spc="-2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85" dirty="0">
                <a:solidFill>
                  <a:srgbClr val="3C3C3C"/>
                </a:solidFill>
                <a:latin typeface="Trebuchet MS"/>
                <a:cs typeface="Trebuchet MS"/>
              </a:rPr>
              <a:t>d</a:t>
            </a:r>
            <a:r>
              <a:rPr sz="1500" spc="-9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500" spc="-70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500" spc="-7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500" spc="-3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500" spc="-85" dirty="0">
                <a:solidFill>
                  <a:srgbClr val="3C3C3C"/>
                </a:solidFill>
                <a:latin typeface="Trebuchet MS"/>
                <a:cs typeface="Trebuchet MS"/>
              </a:rPr>
              <a:t>ta</a:t>
            </a:r>
            <a:r>
              <a:rPr sz="1500" spc="-140" dirty="0">
                <a:solidFill>
                  <a:srgbClr val="3C3C3C"/>
                </a:solidFill>
                <a:latin typeface="Trebuchet MS"/>
                <a:cs typeface="Trebuchet MS"/>
              </a:rPr>
              <a:t>m</a:t>
            </a:r>
            <a:r>
              <a:rPr sz="1500" spc="-8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500" spc="-10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500" spc="-80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500" spc="-14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500" spc="-114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500" spc="-9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500" spc="-1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80" dirty="0">
                <a:solidFill>
                  <a:srgbClr val="3C3C3C"/>
                </a:solidFill>
                <a:latin typeface="Trebuchet MS"/>
                <a:cs typeface="Trebuchet MS"/>
              </a:rPr>
              <a:t>de </a:t>
            </a:r>
            <a:r>
              <a:rPr sz="1500" spc="-50" dirty="0">
                <a:solidFill>
                  <a:srgbClr val="3C3C3C"/>
                </a:solidFill>
                <a:latin typeface="Trebuchet MS"/>
                <a:cs typeface="Trebuchet MS"/>
              </a:rPr>
              <a:t>m</a:t>
            </a:r>
            <a:r>
              <a:rPr sz="1500" spc="-55" dirty="0">
                <a:solidFill>
                  <a:srgbClr val="3C3C3C"/>
                </a:solidFill>
                <a:latin typeface="Trebuchet MS"/>
                <a:cs typeface="Trebuchet MS"/>
              </a:rPr>
              <a:t>ar</a:t>
            </a:r>
            <a:r>
              <a:rPr sz="1500" spc="-110" dirty="0">
                <a:solidFill>
                  <a:srgbClr val="3C3C3C"/>
                </a:solidFill>
                <a:latin typeface="Trebuchet MS"/>
                <a:cs typeface="Trebuchet MS"/>
              </a:rPr>
              <a:t>k</a:t>
            </a:r>
            <a:r>
              <a:rPr sz="1500" spc="-80" dirty="0">
                <a:solidFill>
                  <a:srgbClr val="3C3C3C"/>
                </a:solidFill>
                <a:latin typeface="Trebuchet MS"/>
                <a:cs typeface="Trebuchet MS"/>
              </a:rPr>
              <a:t>eti</a:t>
            </a:r>
            <a:r>
              <a:rPr sz="1500" spc="-10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500" spc="-110" dirty="0">
                <a:solidFill>
                  <a:srgbClr val="3C3C3C"/>
                </a:solidFill>
                <a:latin typeface="Trebuchet MS"/>
                <a:cs typeface="Trebuchet MS"/>
              </a:rPr>
              <a:t>g</a:t>
            </a:r>
            <a:r>
              <a:rPr sz="1500" spc="-114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500" spc="-70" dirty="0">
                <a:solidFill>
                  <a:srgbClr val="3C3C3C"/>
                </a:solidFill>
                <a:latin typeface="Trebuchet MS"/>
                <a:cs typeface="Trebuchet MS"/>
              </a:rPr>
              <a:t>sau  </a:t>
            </a:r>
            <a:r>
              <a:rPr sz="1500" spc="-120" dirty="0">
                <a:solidFill>
                  <a:srgbClr val="3C3C3C"/>
                </a:solidFill>
                <a:latin typeface="Trebuchet MS"/>
                <a:cs typeface="Trebuchet MS"/>
              </a:rPr>
              <a:t>financiar.</a:t>
            </a:r>
            <a:endParaRPr sz="15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184150">
              <a:lnSpc>
                <a:spcPct val="100000"/>
              </a:lnSpc>
              <a:spcBef>
                <a:spcPts val="95"/>
              </a:spcBef>
            </a:pPr>
            <a:r>
              <a:rPr spc="-5" dirty="0"/>
              <a:t>C</a:t>
            </a:r>
            <a:r>
              <a:rPr spc="-15" dirty="0"/>
              <a:t>r</a:t>
            </a:r>
            <a:r>
              <a:rPr spc="-5" dirty="0"/>
              <a:t>e</a:t>
            </a:r>
            <a:r>
              <a:rPr dirty="0"/>
              <a:t>a</a:t>
            </a:r>
            <a:r>
              <a:rPr spc="-15" dirty="0"/>
              <a:t>r</a:t>
            </a:r>
            <a:r>
              <a:rPr spc="-10" dirty="0"/>
              <a:t>e</a:t>
            </a:r>
            <a:r>
              <a:rPr spc="-5" dirty="0"/>
              <a:t>a</a:t>
            </a:r>
            <a:r>
              <a:rPr spc="45" dirty="0"/>
              <a:t> </a:t>
            </a:r>
            <a:r>
              <a:rPr spc="-950" dirty="0"/>
              <a:t>ş</a:t>
            </a:r>
            <a:r>
              <a:rPr spc="-5" dirty="0"/>
              <a:t>i</a:t>
            </a:r>
            <a:r>
              <a:rPr spc="5" dirty="0"/>
              <a:t> </a:t>
            </a:r>
            <a:r>
              <a:rPr dirty="0"/>
              <a:t>li</a:t>
            </a:r>
            <a:r>
              <a:rPr spc="-20" dirty="0"/>
              <a:t>v</a:t>
            </a:r>
            <a:r>
              <a:rPr spc="-15" dirty="0"/>
              <a:t>r</a:t>
            </a:r>
            <a:r>
              <a:rPr spc="-10" dirty="0"/>
              <a:t>are</a:t>
            </a:r>
            <a:r>
              <a:rPr spc="-5" dirty="0"/>
              <a:t>a</a:t>
            </a:r>
            <a:r>
              <a:rPr spc="15" dirty="0"/>
              <a:t> </a:t>
            </a:r>
            <a:r>
              <a:rPr spc="-20" dirty="0"/>
              <a:t>v</a:t>
            </a:r>
            <a:r>
              <a:rPr spc="-10" dirty="0"/>
              <a:t>a</a:t>
            </a:r>
            <a:r>
              <a:rPr spc="5" dirty="0"/>
              <a:t>l</a:t>
            </a:r>
            <a:r>
              <a:rPr spc="-10" dirty="0"/>
              <a:t>ori</a:t>
            </a:r>
            <a:r>
              <a:rPr spc="5" dirty="0"/>
              <a:t>i</a:t>
            </a:r>
            <a:r>
              <a:rPr spc="-5" dirty="0"/>
              <a:t>,</a:t>
            </a:r>
            <a:r>
              <a:rPr spc="20" dirty="0"/>
              <a:t> </a:t>
            </a:r>
            <a:r>
              <a:rPr spc="-25" dirty="0"/>
              <a:t>m</a:t>
            </a:r>
            <a:r>
              <a:rPr spc="-425" dirty="0"/>
              <a:t>enţ</a:t>
            </a:r>
            <a:r>
              <a:rPr spc="-125" dirty="0"/>
              <a:t>i</a:t>
            </a:r>
            <a:r>
              <a:rPr spc="-10" dirty="0"/>
              <a:t>nerea  </a:t>
            </a:r>
            <a:r>
              <a:rPr spc="-15" dirty="0"/>
              <a:t>r</a:t>
            </a:r>
            <a:r>
              <a:rPr spc="-10" dirty="0"/>
              <a:t>e</a:t>
            </a:r>
            <a:r>
              <a:rPr dirty="0"/>
              <a:t>l</a:t>
            </a:r>
            <a:r>
              <a:rPr spc="-610" dirty="0"/>
              <a:t>aţ</a:t>
            </a:r>
            <a:r>
              <a:rPr spc="-170" dirty="0"/>
              <a:t>i</a:t>
            </a:r>
            <a:r>
              <a:rPr dirty="0"/>
              <a:t>il</a:t>
            </a:r>
            <a:r>
              <a:rPr spc="-10" dirty="0"/>
              <a:t>o</a:t>
            </a:r>
            <a:r>
              <a:rPr spc="-5" dirty="0"/>
              <a:t>r</a:t>
            </a:r>
            <a:r>
              <a:rPr spc="10" dirty="0"/>
              <a:t> </a:t>
            </a:r>
            <a:r>
              <a:rPr dirty="0"/>
              <a:t>c</a:t>
            </a:r>
            <a:r>
              <a:rPr spc="-5" dirty="0"/>
              <a:t>u</a:t>
            </a:r>
            <a:r>
              <a:rPr spc="-25" dirty="0"/>
              <a:t> </a:t>
            </a:r>
            <a:r>
              <a:rPr dirty="0"/>
              <a:t>cli</a:t>
            </a:r>
            <a:r>
              <a:rPr spc="-10" dirty="0"/>
              <a:t>entu</a:t>
            </a:r>
            <a:r>
              <a:rPr spc="-5" dirty="0"/>
              <a:t>l</a:t>
            </a:r>
            <a:r>
              <a:rPr spc="5" dirty="0"/>
              <a:t> </a:t>
            </a:r>
            <a:r>
              <a:rPr spc="-950" dirty="0"/>
              <a:t>ş</a:t>
            </a:r>
            <a:r>
              <a:rPr spc="-5" dirty="0"/>
              <a:t>i</a:t>
            </a:r>
            <a:r>
              <a:rPr spc="-20" dirty="0"/>
              <a:t> </a:t>
            </a:r>
            <a:r>
              <a:rPr spc="-10" dirty="0"/>
              <a:t>gene</a:t>
            </a:r>
            <a:r>
              <a:rPr spc="-15" dirty="0"/>
              <a:t>r</a:t>
            </a:r>
            <a:r>
              <a:rPr spc="-10" dirty="0"/>
              <a:t>a</a:t>
            </a:r>
            <a:r>
              <a:rPr spc="-15" dirty="0"/>
              <a:t>r</a:t>
            </a:r>
            <a:r>
              <a:rPr spc="-10" dirty="0"/>
              <a:t>e</a:t>
            </a:r>
            <a:r>
              <a:rPr spc="-5" dirty="0"/>
              <a:t>a</a:t>
            </a:r>
            <a:r>
              <a:rPr spc="70" dirty="0"/>
              <a:t> </a:t>
            </a:r>
            <a:r>
              <a:rPr spc="-10" dirty="0"/>
              <a:t>de  </a:t>
            </a:r>
            <a:r>
              <a:rPr spc="-5" dirty="0"/>
              <a:t>venituri</a:t>
            </a:r>
            <a:r>
              <a:rPr spc="20" dirty="0"/>
              <a:t> </a:t>
            </a:r>
            <a:r>
              <a:rPr spc="-125" dirty="0"/>
              <a:t>implică</a:t>
            </a:r>
            <a:r>
              <a:rPr spc="-5" dirty="0"/>
              <a:t> </a:t>
            </a:r>
            <a:r>
              <a:rPr dirty="0"/>
              <a:t>costuri.</a:t>
            </a:r>
          </a:p>
          <a:p>
            <a:pPr marL="12700">
              <a:lnSpc>
                <a:spcPct val="100000"/>
              </a:lnSpc>
              <a:spcBef>
                <a:spcPts val="1010"/>
              </a:spcBef>
            </a:pPr>
            <a:r>
              <a:rPr spc="-5" dirty="0"/>
              <a:t>A</a:t>
            </a:r>
            <a:r>
              <a:rPr dirty="0"/>
              <a:t>c</a:t>
            </a:r>
            <a:r>
              <a:rPr spc="-10" dirty="0"/>
              <a:t>e</a:t>
            </a:r>
            <a:r>
              <a:rPr dirty="0"/>
              <a:t>s</a:t>
            </a:r>
            <a:r>
              <a:rPr spc="-5" dirty="0"/>
              <a:t>tea</a:t>
            </a:r>
            <a:r>
              <a:rPr spc="-25" dirty="0"/>
              <a:t> </a:t>
            </a:r>
            <a:r>
              <a:rPr spc="-10" dirty="0"/>
              <a:t>a</a:t>
            </a:r>
            <a:r>
              <a:rPr spc="-5" dirty="0"/>
              <a:t>r</a:t>
            </a:r>
            <a:r>
              <a:rPr spc="10" dirty="0"/>
              <a:t> </a:t>
            </a:r>
            <a:r>
              <a:rPr spc="-5" dirty="0"/>
              <a:t>t</a:t>
            </a:r>
            <a:r>
              <a:rPr spc="-15" dirty="0"/>
              <a:t>r</a:t>
            </a:r>
            <a:r>
              <a:rPr spc="-10" dirty="0"/>
              <a:t>ebu</a:t>
            </a:r>
            <a:r>
              <a:rPr spc="-5" dirty="0"/>
              <a:t>i</a:t>
            </a:r>
            <a:r>
              <a:rPr spc="30" dirty="0"/>
              <a:t> </a:t>
            </a:r>
            <a:r>
              <a:rPr dirty="0"/>
              <a:t>s</a:t>
            </a:r>
            <a:r>
              <a:rPr spc="-844" dirty="0"/>
              <a:t>ă</a:t>
            </a:r>
            <a:r>
              <a:rPr spc="-5" dirty="0"/>
              <a:t> </a:t>
            </a:r>
            <a:r>
              <a:rPr spc="15" dirty="0"/>
              <a:t>f</a:t>
            </a:r>
            <a:r>
              <a:rPr dirty="0"/>
              <a:t>i</a:t>
            </a:r>
            <a:r>
              <a:rPr spc="-5" dirty="0"/>
              <a:t>e</a:t>
            </a:r>
            <a:r>
              <a:rPr spc="-50" dirty="0"/>
              <a:t> </a:t>
            </a:r>
            <a:r>
              <a:rPr spc="-15" dirty="0"/>
              <a:t>r</a:t>
            </a:r>
            <a:r>
              <a:rPr spc="-10" dirty="0"/>
              <a:t>e</a:t>
            </a:r>
            <a:r>
              <a:rPr dirty="0"/>
              <a:t>l</a:t>
            </a:r>
            <a:r>
              <a:rPr spc="-10" dirty="0"/>
              <a:t>at</a:t>
            </a:r>
            <a:r>
              <a:rPr dirty="0"/>
              <a:t>i</a:t>
            </a:r>
            <a:r>
              <a:rPr spc="-5" dirty="0"/>
              <a:t>v</a:t>
            </a:r>
            <a:r>
              <a:rPr spc="5" dirty="0"/>
              <a:t> </a:t>
            </a:r>
            <a:r>
              <a:rPr spc="-350" dirty="0"/>
              <a:t>u</a:t>
            </a:r>
            <a:r>
              <a:rPr spc="-610" dirty="0"/>
              <a:t>ş</a:t>
            </a:r>
            <a:r>
              <a:rPr spc="-10" dirty="0"/>
              <a:t>o</a:t>
            </a:r>
            <a:r>
              <a:rPr spc="-5" dirty="0"/>
              <a:t>r</a:t>
            </a:r>
            <a:r>
              <a:rPr spc="10" dirty="0"/>
              <a:t> </a:t>
            </a:r>
            <a:r>
              <a:rPr spc="-10" dirty="0"/>
              <a:t>de</a:t>
            </a: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/>
              <a:t>c</a:t>
            </a:r>
            <a:r>
              <a:rPr spc="-10" dirty="0"/>
              <a:t>a</a:t>
            </a:r>
            <a:r>
              <a:rPr spc="5" dirty="0"/>
              <a:t>l</a:t>
            </a:r>
            <a:r>
              <a:rPr dirty="0"/>
              <a:t>c</a:t>
            </a:r>
            <a:r>
              <a:rPr spc="-10" dirty="0"/>
              <a:t>u</a:t>
            </a:r>
            <a:r>
              <a:rPr spc="5" dirty="0"/>
              <a:t>l</a:t>
            </a:r>
            <a:r>
              <a:rPr spc="-10" dirty="0"/>
              <a:t>a</a:t>
            </a:r>
            <a:r>
              <a:rPr spc="-5" dirty="0"/>
              <a:t>t</a:t>
            </a:r>
            <a:r>
              <a:rPr spc="-25" dirty="0"/>
              <a:t> </a:t>
            </a:r>
            <a:r>
              <a:rPr spc="-185" dirty="0"/>
              <a:t>dup</a:t>
            </a:r>
            <a:r>
              <a:rPr spc="-320" dirty="0"/>
              <a:t>ă</a:t>
            </a:r>
            <a:r>
              <a:rPr spc="25" dirty="0"/>
              <a:t> </a:t>
            </a:r>
            <a:r>
              <a:rPr dirty="0"/>
              <a:t>c</a:t>
            </a:r>
            <a:r>
              <a:rPr spc="-5" dirty="0"/>
              <a:t>e re</a:t>
            </a:r>
            <a:r>
              <a:rPr dirty="0"/>
              <a:t>s</a:t>
            </a:r>
            <a:r>
              <a:rPr spc="-10" dirty="0"/>
              <a:t>ur</a:t>
            </a:r>
            <a:r>
              <a:rPr spc="-5" dirty="0"/>
              <a:t>s</a:t>
            </a:r>
            <a:r>
              <a:rPr spc="-10" dirty="0"/>
              <a:t>e</a:t>
            </a:r>
            <a:r>
              <a:rPr spc="5" dirty="0"/>
              <a:t>l</a:t>
            </a:r>
            <a:r>
              <a:rPr spc="-5" dirty="0"/>
              <a:t>e</a:t>
            </a:r>
            <a:r>
              <a:rPr spc="20" dirty="0"/>
              <a:t> </a:t>
            </a:r>
            <a:r>
              <a:rPr dirty="0"/>
              <a:t>c</a:t>
            </a:r>
            <a:r>
              <a:rPr spc="-10" dirty="0"/>
              <a:t>he</a:t>
            </a:r>
            <a:r>
              <a:rPr spc="5" dirty="0"/>
              <a:t>i</a:t>
            </a:r>
            <a:r>
              <a:rPr spc="-10" dirty="0"/>
              <a:t>e,</a:t>
            </a:r>
          </a:p>
          <a:p>
            <a:pPr marL="12700">
              <a:lnSpc>
                <a:spcPct val="100000"/>
              </a:lnSpc>
            </a:pPr>
            <a:r>
              <a:rPr spc="-10" dirty="0"/>
              <a:t>a</a:t>
            </a:r>
            <a:r>
              <a:rPr dirty="0"/>
              <a:t>c</a:t>
            </a:r>
            <a:r>
              <a:rPr spc="-5" dirty="0"/>
              <a:t>t</a:t>
            </a:r>
            <a:r>
              <a:rPr dirty="0"/>
              <a:t>i</a:t>
            </a:r>
            <a:r>
              <a:rPr spc="-20" dirty="0"/>
              <a:t>v</a:t>
            </a:r>
            <a:r>
              <a:rPr dirty="0"/>
              <a:t>i</a:t>
            </a:r>
            <a:r>
              <a:rPr spc="-675" dirty="0"/>
              <a:t>tăţ</a:t>
            </a:r>
            <a:r>
              <a:rPr spc="-195" dirty="0"/>
              <a:t>i</a:t>
            </a:r>
            <a:r>
              <a:rPr dirty="0"/>
              <a:t>l</a:t>
            </a:r>
            <a:r>
              <a:rPr spc="-5" dirty="0"/>
              <a:t>e</a:t>
            </a:r>
            <a:r>
              <a:rPr spc="-25" dirty="0"/>
              <a:t> </a:t>
            </a:r>
            <a:r>
              <a:rPr dirty="0"/>
              <a:t>c</a:t>
            </a:r>
            <a:r>
              <a:rPr spc="-10" dirty="0"/>
              <a:t>he</a:t>
            </a:r>
            <a:r>
              <a:rPr dirty="0"/>
              <a:t>i</a:t>
            </a:r>
            <a:r>
              <a:rPr spc="-5" dirty="0"/>
              <a:t>e </a:t>
            </a:r>
            <a:r>
              <a:rPr spc="-950" dirty="0"/>
              <a:t>ş</a:t>
            </a:r>
            <a:r>
              <a:rPr spc="-5" dirty="0"/>
              <a:t>i</a:t>
            </a:r>
            <a:r>
              <a:rPr spc="-20" dirty="0"/>
              <a:t> </a:t>
            </a:r>
            <a:r>
              <a:rPr spc="-10" dirty="0"/>
              <a:t>pa</a:t>
            </a:r>
            <a:r>
              <a:rPr spc="-15" dirty="0"/>
              <a:t>r</a:t>
            </a:r>
            <a:r>
              <a:rPr spc="-5" dirty="0"/>
              <a:t>tene</a:t>
            </a:r>
            <a:r>
              <a:rPr spc="-15" dirty="0"/>
              <a:t>r</a:t>
            </a:r>
            <a:r>
              <a:rPr dirty="0"/>
              <a:t>i</a:t>
            </a:r>
            <a:r>
              <a:rPr spc="-5" dirty="0"/>
              <a:t>i</a:t>
            </a:r>
            <a:r>
              <a:rPr spc="50" dirty="0"/>
              <a:t> </a:t>
            </a:r>
            <a:r>
              <a:rPr dirty="0"/>
              <a:t>c</a:t>
            </a:r>
            <a:r>
              <a:rPr spc="-10" dirty="0"/>
              <a:t>he</a:t>
            </a:r>
            <a:r>
              <a:rPr dirty="0"/>
              <a:t>i</a:t>
            </a:r>
            <a:r>
              <a:rPr spc="-5" dirty="0"/>
              <a:t>e </a:t>
            </a:r>
            <a:r>
              <a:rPr dirty="0"/>
              <a:t>s</a:t>
            </a:r>
            <a:r>
              <a:rPr spc="-10" dirty="0"/>
              <a:t>unt</a:t>
            </a:r>
          </a:p>
          <a:p>
            <a:pPr marL="12700">
              <a:lnSpc>
                <a:spcPct val="100000"/>
              </a:lnSpc>
            </a:pPr>
            <a:r>
              <a:rPr spc="-135" dirty="0"/>
              <a:t>stabiliţi.</a:t>
            </a:r>
          </a:p>
          <a:p>
            <a:pPr marL="12700" marR="110489">
              <a:lnSpc>
                <a:spcPct val="100000"/>
              </a:lnSpc>
              <a:spcBef>
                <a:spcPts val="985"/>
              </a:spcBef>
            </a:pPr>
            <a:r>
              <a:rPr spc="-5" dirty="0"/>
              <a:t>Unele</a:t>
            </a:r>
            <a:r>
              <a:rPr spc="10" dirty="0"/>
              <a:t> </a:t>
            </a:r>
            <a:r>
              <a:rPr dirty="0"/>
              <a:t>afaceri</a:t>
            </a:r>
            <a:r>
              <a:rPr spc="-25" dirty="0"/>
              <a:t> </a:t>
            </a:r>
            <a:r>
              <a:rPr dirty="0"/>
              <a:t>sunt</a:t>
            </a:r>
            <a:r>
              <a:rPr spc="-10" dirty="0"/>
              <a:t> mai</a:t>
            </a:r>
            <a:r>
              <a:rPr spc="20" dirty="0"/>
              <a:t> </a:t>
            </a:r>
            <a:r>
              <a:rPr spc="-5" dirty="0"/>
              <a:t>determinate</a:t>
            </a:r>
            <a:r>
              <a:rPr spc="65" dirty="0"/>
              <a:t> </a:t>
            </a:r>
            <a:r>
              <a:rPr spc="-5" dirty="0"/>
              <a:t>de </a:t>
            </a:r>
            <a:r>
              <a:rPr spc="-515" dirty="0"/>
              <a:t> </a:t>
            </a:r>
            <a:r>
              <a:rPr spc="-5" dirty="0"/>
              <a:t>costuri decât </a:t>
            </a:r>
            <a:r>
              <a:rPr dirty="0"/>
              <a:t>altele. </a:t>
            </a:r>
            <a:r>
              <a:rPr spc="-5" dirty="0"/>
              <a:t>Întreprinderile </a:t>
            </a:r>
            <a:r>
              <a:rPr dirty="0"/>
              <a:t> sociale</a:t>
            </a:r>
            <a:r>
              <a:rPr spc="-30" dirty="0"/>
              <a:t> </a:t>
            </a:r>
            <a:r>
              <a:rPr dirty="0"/>
              <a:t>sunt</a:t>
            </a:r>
            <a:r>
              <a:rPr spc="-10" dirty="0"/>
              <a:t> </a:t>
            </a:r>
            <a:r>
              <a:rPr spc="-5" dirty="0"/>
              <a:t>deseori</a:t>
            </a:r>
            <a:r>
              <a:rPr spc="25" dirty="0"/>
              <a:t> </a:t>
            </a:r>
            <a:r>
              <a:rPr spc="-5" dirty="0"/>
              <a:t>determinate</a:t>
            </a:r>
            <a:r>
              <a:rPr spc="65" dirty="0"/>
              <a:t> </a:t>
            </a:r>
            <a:r>
              <a:rPr spc="-5" dirty="0"/>
              <a:t>de </a:t>
            </a:r>
            <a:r>
              <a:rPr dirty="0"/>
              <a:t> costuri.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3840" y="436714"/>
            <a:ext cx="1440180" cy="1153579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09006" y="851039"/>
            <a:ext cx="8565262" cy="58040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8912" y="615695"/>
            <a:ext cx="11311255" cy="1188720"/>
          </a:xfrm>
          <a:prstGeom prst="rect">
            <a:avLst/>
          </a:prstGeom>
          <a:solidFill>
            <a:srgbClr val="1A315F"/>
          </a:solidFill>
        </p:spPr>
        <p:txBody>
          <a:bodyPr vert="horz" wrap="square" lIns="0" tIns="6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4200">
              <a:latin typeface="Times New Roman"/>
              <a:cs typeface="Times New Roman"/>
            </a:endParaRPr>
          </a:p>
          <a:p>
            <a:pPr marL="233679">
              <a:lnSpc>
                <a:spcPct val="100000"/>
              </a:lnSpc>
            </a:pPr>
            <a:r>
              <a:rPr sz="2800" u="heavy" spc="21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HO</a:t>
            </a:r>
            <a:r>
              <a:rPr sz="2800" u="heavy" spc="7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T</a:t>
            </a:r>
            <a:r>
              <a:rPr sz="2800" u="heavy" spc="14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ĂR</a:t>
            </a:r>
            <a:r>
              <a:rPr sz="2800" u="heavy" spc="-3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ÎR</a:t>
            </a:r>
            <a:r>
              <a:rPr sz="2800" u="heavy" spc="-3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E</a:t>
            </a:r>
            <a:r>
              <a:rPr sz="2800" u="heavy" spc="22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A</a:t>
            </a:r>
            <a:r>
              <a:rPr sz="2800" u="heavy" spc="-15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 </a:t>
            </a:r>
            <a:r>
              <a:rPr sz="2800" u="heavy" spc="17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G</a:t>
            </a:r>
            <a:r>
              <a:rPr sz="2800" u="heavy" spc="18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U</a:t>
            </a:r>
            <a:r>
              <a:rPr sz="2800" u="heavy" spc="-2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V</a:t>
            </a:r>
            <a:r>
              <a:rPr sz="2800" u="heavy" spc="-1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E</a:t>
            </a:r>
            <a:r>
              <a:rPr sz="2800" u="heavy" spc="15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RNU</a:t>
            </a:r>
            <a:r>
              <a:rPr sz="2800" u="heavy" spc="11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L</a:t>
            </a:r>
            <a:r>
              <a:rPr sz="2800" u="heavy" spc="17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U</a:t>
            </a:r>
            <a:r>
              <a:rPr sz="2800" u="heavy" spc="-8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I</a:t>
            </a:r>
            <a:r>
              <a:rPr sz="2800" u="heavy" spc="-12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 </a:t>
            </a:r>
            <a:r>
              <a:rPr sz="2800" u="heavy" spc="39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N</a:t>
            </a:r>
            <a:r>
              <a:rPr sz="2800" u="heavy" spc="6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R</a:t>
            </a:r>
            <a:r>
              <a:rPr sz="2800" u="heavy" spc="-41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.</a:t>
            </a:r>
            <a:r>
              <a:rPr sz="2800" u="heavy" spc="-37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 </a:t>
            </a:r>
            <a:r>
              <a:rPr sz="2800" u="heavy" spc="-6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116</a:t>
            </a:r>
            <a:r>
              <a:rPr sz="2800" u="heavy" spc="-6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5</a:t>
            </a:r>
            <a:r>
              <a:rPr sz="2800" u="heavy" spc="-12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 </a:t>
            </a:r>
            <a:r>
              <a:rPr sz="2800" u="heavy" spc="15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DI</a:t>
            </a:r>
            <a:r>
              <a:rPr sz="2800" u="heavy" spc="40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N</a:t>
            </a:r>
            <a:r>
              <a:rPr sz="2800" u="heavy" spc="-9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 </a:t>
            </a:r>
            <a:r>
              <a:rPr sz="2800" u="heavy" spc="-6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28</a:t>
            </a:r>
            <a:r>
              <a:rPr sz="2800" u="heavy" spc="-409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.</a:t>
            </a:r>
            <a:r>
              <a:rPr sz="2800" u="heavy" spc="-6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11</a:t>
            </a:r>
            <a:r>
              <a:rPr sz="2800" u="heavy" spc="-409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.</a:t>
            </a:r>
            <a:r>
              <a:rPr sz="2800" u="heavy" spc="-8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20</a:t>
            </a:r>
            <a:r>
              <a:rPr sz="2800" u="heavy" spc="-6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1</a:t>
            </a:r>
            <a:r>
              <a:rPr sz="2800" u="heavy" spc="-6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hlinkClick r:id="rId2"/>
              </a:rPr>
              <a:t>8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1330833" y="2532760"/>
            <a:ext cx="9944735" cy="3550920"/>
          </a:xfrm>
          <a:prstGeom prst="rect">
            <a:avLst/>
          </a:prstGeom>
        </p:spPr>
        <p:txBody>
          <a:bodyPr vert="horz" wrap="square" lIns="0" tIns="140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10"/>
              </a:spcBef>
            </a:pP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cu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800" spc="1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iv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55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18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204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1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ba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50" dirty="0">
                <a:solidFill>
                  <a:srgbClr val="3C3C3C"/>
                </a:solidFill>
                <a:latin typeface="Trebuchet MS"/>
                <a:cs typeface="Trebuchet MS"/>
              </a:rPr>
              <a:t>ea</a:t>
            </a:r>
            <a:r>
              <a:rPr sz="1800" spc="-270" dirty="0">
                <a:solidFill>
                  <a:srgbClr val="3C3C3C"/>
                </a:solidFill>
                <a:latin typeface="Trebuchet MS"/>
                <a:cs typeface="Trebuchet MS"/>
              </a:rPr>
              <a:t>:</a:t>
            </a:r>
            <a:endParaRPr sz="1800">
              <a:latin typeface="Trebuchet MS"/>
              <a:cs typeface="Trebuchet MS"/>
            </a:endParaRPr>
          </a:p>
          <a:p>
            <a:pPr marL="317500" indent="-304800">
              <a:lnSpc>
                <a:spcPct val="100000"/>
              </a:lnSpc>
              <a:spcBef>
                <a:spcPts val="1010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Listei</a:t>
            </a:r>
            <a:r>
              <a:rPr sz="1800" spc="-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genurilor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activitate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ce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constituie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activită</a:t>
            </a:r>
            <a:r>
              <a:rPr sz="1800" spc="-12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antreprenoriat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social</a:t>
            </a:r>
            <a:r>
              <a:rPr sz="1800" spc="-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(Anexa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75" dirty="0">
                <a:solidFill>
                  <a:srgbClr val="3C3C3C"/>
                </a:solidFill>
                <a:latin typeface="Trebuchet MS"/>
                <a:cs typeface="Trebuchet MS"/>
              </a:rPr>
              <a:t>nr.</a:t>
            </a:r>
            <a:r>
              <a:rPr sz="1800" spc="-2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1);</a:t>
            </a:r>
            <a:endParaRPr sz="1800">
              <a:latin typeface="Trebuchet MS"/>
              <a:cs typeface="Trebuchet MS"/>
            </a:endParaRPr>
          </a:p>
          <a:p>
            <a:pPr marL="317500" indent="-304800">
              <a:lnSpc>
                <a:spcPct val="100000"/>
              </a:lnSpc>
              <a:spcBef>
                <a:spcPts val="1030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Regulamentul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organizare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65" dirty="0">
                <a:solidFill>
                  <a:srgbClr val="3C3C3C"/>
                </a:solidFill>
                <a:latin typeface="Calibri"/>
                <a:cs typeface="Calibri"/>
              </a:rPr>
              <a:t>ș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func</a:t>
            </a:r>
            <a:r>
              <a:rPr sz="1800" spc="-9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ionare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8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Comisiei</a:t>
            </a:r>
            <a:r>
              <a:rPr sz="1800" spc="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Na</a:t>
            </a:r>
            <a:r>
              <a:rPr sz="1800" spc="-6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ionale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pentru</a:t>
            </a:r>
            <a:r>
              <a:rPr sz="1800" spc="-2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0" dirty="0">
                <a:solidFill>
                  <a:srgbClr val="3C3C3C"/>
                </a:solidFill>
                <a:latin typeface="Trebuchet MS"/>
                <a:cs typeface="Trebuchet MS"/>
              </a:rPr>
              <a:t>Antreprenoriat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Social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(Anexa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70" dirty="0">
                <a:solidFill>
                  <a:srgbClr val="3C3C3C"/>
                </a:solidFill>
                <a:latin typeface="Trebuchet MS"/>
                <a:cs typeface="Trebuchet MS"/>
              </a:rPr>
              <a:t>nr.</a:t>
            </a:r>
            <a:endParaRPr sz="1800">
              <a:latin typeface="Trebuchet MS"/>
              <a:cs typeface="Trebuchet MS"/>
            </a:endParaRPr>
          </a:p>
          <a:p>
            <a:pPr marL="316865">
              <a:lnSpc>
                <a:spcPct val="100000"/>
              </a:lnSpc>
              <a:spcBef>
                <a:spcPts val="30"/>
              </a:spcBef>
            </a:pP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2);</a:t>
            </a:r>
            <a:endParaRPr sz="1800">
              <a:latin typeface="Trebuchet MS"/>
              <a:cs typeface="Trebuchet MS"/>
            </a:endParaRPr>
          </a:p>
          <a:p>
            <a:pPr marL="316865" marR="175895" indent="-304800">
              <a:lnSpc>
                <a:spcPct val="100600"/>
              </a:lnSpc>
              <a:spcBef>
                <a:spcPts val="99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Regulamentul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privind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modul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organizare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65" dirty="0">
                <a:solidFill>
                  <a:srgbClr val="3C3C3C"/>
                </a:solidFill>
                <a:latin typeface="Calibri"/>
                <a:cs typeface="Calibri"/>
              </a:rPr>
              <a:t>ș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desfă</a:t>
            </a:r>
            <a:r>
              <a:rPr sz="1800" spc="-95" dirty="0">
                <a:solidFill>
                  <a:srgbClr val="3C3C3C"/>
                </a:solidFill>
                <a:latin typeface="Calibri"/>
                <a:cs typeface="Calibri"/>
              </a:rPr>
              <a:t>ș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urare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8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concursului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privind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selectarea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membrilor </a:t>
            </a:r>
            <a:r>
              <a:rPr sz="18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Comisiei</a:t>
            </a:r>
            <a:r>
              <a:rPr sz="1800" spc="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Na</a:t>
            </a:r>
            <a:r>
              <a:rPr sz="1800" spc="-6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ionale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pentru</a:t>
            </a:r>
            <a:r>
              <a:rPr sz="1800" spc="-2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Antreprenoriat</a:t>
            </a:r>
            <a:r>
              <a:rPr sz="1800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Social</a:t>
            </a:r>
            <a:r>
              <a:rPr sz="1800" spc="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din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rîndul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reprezentan</a:t>
            </a:r>
            <a:r>
              <a:rPr sz="1800" spc="-8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ilor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societă</a:t>
            </a:r>
            <a:r>
              <a:rPr sz="1800" spc="-9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ii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civile</a:t>
            </a:r>
            <a:r>
              <a:rPr sz="1800" spc="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(Anexa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75" dirty="0">
                <a:solidFill>
                  <a:srgbClr val="3C3C3C"/>
                </a:solidFill>
                <a:latin typeface="Trebuchet MS"/>
                <a:cs typeface="Trebuchet MS"/>
              </a:rPr>
              <a:t>nr. </a:t>
            </a:r>
            <a:r>
              <a:rPr sz="1800" spc="-5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3).</a:t>
            </a:r>
            <a:endParaRPr sz="1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21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760"/>
              </a:spcBef>
            </a:pPr>
            <a:r>
              <a:rPr sz="1800" u="sng" spc="-4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Ordinul</a:t>
            </a:r>
            <a:r>
              <a:rPr sz="1800" u="sng" spc="-4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 </a:t>
            </a:r>
            <a:r>
              <a:rPr sz="1800" u="sng" spc="-9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ministrului</a:t>
            </a:r>
            <a:r>
              <a:rPr sz="1800" u="sng" spc="-4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 </a:t>
            </a:r>
            <a:r>
              <a:rPr sz="1800" u="sng" spc="-8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economiei</a:t>
            </a:r>
            <a:r>
              <a:rPr sz="1800" u="sng" spc="-1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 </a:t>
            </a:r>
            <a:r>
              <a:rPr sz="1800" u="sng" spc="-6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Calibri"/>
                <a:cs typeface="Calibri"/>
                <a:hlinkClick r:id="rId3"/>
              </a:rPr>
              <a:t>ș</a:t>
            </a:r>
            <a:r>
              <a:rPr sz="1800" u="sng" spc="-6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i</a:t>
            </a:r>
            <a:r>
              <a:rPr sz="1800" u="sng" spc="-4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 </a:t>
            </a:r>
            <a:r>
              <a:rPr sz="1800" u="sng" spc="-9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infrastructurii</a:t>
            </a:r>
            <a:r>
              <a:rPr sz="1800" u="sng" spc="-5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 </a:t>
            </a:r>
            <a:r>
              <a:rPr sz="1800" u="sng" spc="-17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nr.</a:t>
            </a:r>
            <a:r>
              <a:rPr sz="1800" u="sng" spc="-24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 </a:t>
            </a:r>
            <a:r>
              <a:rPr sz="1800" u="sng" spc="-4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130</a:t>
            </a:r>
            <a:r>
              <a:rPr sz="1800" u="sng" spc="-5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 </a:t>
            </a:r>
            <a:r>
              <a:rPr sz="1800" u="sng" spc="-10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din</a:t>
            </a:r>
            <a:r>
              <a:rPr sz="1800" u="sng" spc="-2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 </a:t>
            </a:r>
            <a:r>
              <a:rPr sz="1800" u="sng" spc="-4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23</a:t>
            </a:r>
            <a:r>
              <a:rPr sz="1800" u="sng" spc="-3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 </a:t>
            </a:r>
            <a:r>
              <a:rPr sz="1800" u="sng" spc="-13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mai</a:t>
            </a:r>
            <a:r>
              <a:rPr sz="1800" u="sng" spc="-4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 2019</a:t>
            </a:r>
            <a:r>
              <a:rPr sz="1800" u="sng" spc="-10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 </a:t>
            </a:r>
            <a:r>
              <a:rPr sz="1800" u="sng" spc="-9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cu</a:t>
            </a:r>
            <a:r>
              <a:rPr sz="1800" u="sng" spc="-1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 </a:t>
            </a:r>
            <a:r>
              <a:rPr sz="1800" u="sng" spc="-8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privire</a:t>
            </a:r>
            <a:r>
              <a:rPr sz="1800" u="sng" spc="-2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 </a:t>
            </a:r>
            <a:r>
              <a:rPr sz="1800" u="sng" spc="-16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la</a:t>
            </a:r>
            <a:r>
              <a:rPr sz="1800" u="sng" spc="-3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 </a:t>
            </a:r>
            <a:r>
              <a:rPr sz="1800" u="sng" spc="-10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instituirea</a:t>
            </a:r>
            <a:r>
              <a:rPr sz="1800" u="sng" spc="-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 </a:t>
            </a:r>
            <a:r>
              <a:rPr sz="1800" u="sng" spc="-5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Comisiei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u="sng" spc="5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N</a:t>
            </a:r>
            <a:r>
              <a:rPr sz="1800" u="sng" spc="3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a</a:t>
            </a:r>
            <a:r>
              <a:rPr sz="1800" u="sng" spc="-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Calibri"/>
                <a:cs typeface="Calibri"/>
                <a:hlinkClick r:id="rId3"/>
              </a:rPr>
              <a:t>ț</a:t>
            </a:r>
            <a:r>
              <a:rPr sz="1800" u="sng" spc="-13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i</a:t>
            </a:r>
            <a:r>
              <a:rPr sz="1800" u="sng" spc="1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o</a:t>
            </a:r>
            <a:r>
              <a:rPr sz="1800" u="sng" spc="-7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n</a:t>
            </a:r>
            <a:r>
              <a:rPr sz="1800" u="sng" spc="-204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a</a:t>
            </a:r>
            <a:r>
              <a:rPr sz="1800" u="sng" spc="-13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l</a:t>
            </a:r>
            <a:r>
              <a:rPr sz="1800" u="sng" spc="-12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e</a:t>
            </a:r>
            <a:r>
              <a:rPr sz="1800" u="sng" spc="-4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 </a:t>
            </a:r>
            <a:r>
              <a:rPr sz="1800" u="sng" spc="-9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p</a:t>
            </a:r>
            <a:r>
              <a:rPr sz="1800" u="sng" spc="-10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e</a:t>
            </a:r>
            <a:r>
              <a:rPr sz="1800" u="sng" spc="-9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n</a:t>
            </a:r>
            <a:r>
              <a:rPr sz="1800" u="sng" spc="-5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t</a:t>
            </a:r>
            <a:r>
              <a:rPr sz="1800" u="sng" spc="-4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r</a:t>
            </a:r>
            <a:r>
              <a:rPr sz="1800" u="sng" spc="-8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u</a:t>
            </a:r>
            <a:r>
              <a:rPr sz="1800" u="sng" spc="-27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 </a:t>
            </a:r>
            <a:r>
              <a:rPr sz="1800" u="sng" spc="2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A</a:t>
            </a:r>
            <a:r>
              <a:rPr sz="1800" u="sng" spc="3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n</a:t>
            </a:r>
            <a:r>
              <a:rPr sz="1800" u="sng" spc="-5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t</a:t>
            </a:r>
            <a:r>
              <a:rPr sz="1800" u="sng" spc="-9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r</a:t>
            </a:r>
            <a:r>
              <a:rPr sz="1800" u="sng" spc="-11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e</a:t>
            </a:r>
            <a:r>
              <a:rPr sz="1800" u="sng" spc="-10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p</a:t>
            </a:r>
            <a:r>
              <a:rPr sz="1800" u="sng" spc="-3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r</a:t>
            </a:r>
            <a:r>
              <a:rPr sz="1800" u="sng" spc="-10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e</a:t>
            </a:r>
            <a:r>
              <a:rPr sz="1800" u="sng" spc="-9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n</a:t>
            </a:r>
            <a:r>
              <a:rPr sz="1800" u="sng" spc="1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or</a:t>
            </a:r>
            <a:r>
              <a:rPr sz="1800" u="sng" spc="-13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i</a:t>
            </a:r>
            <a:r>
              <a:rPr sz="1800" u="sng" spc="-18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a</a:t>
            </a:r>
            <a:r>
              <a:rPr sz="1800" u="sng" spc="-114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t</a:t>
            </a:r>
            <a:r>
              <a:rPr sz="1800" u="sng" spc="-5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 S</a:t>
            </a:r>
            <a:r>
              <a:rPr sz="1800" u="sng" spc="1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o</a:t>
            </a:r>
            <a:r>
              <a:rPr sz="1800" u="sng" spc="-14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c</a:t>
            </a:r>
            <a:r>
              <a:rPr sz="1800" u="sng" spc="-95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i</a:t>
            </a:r>
            <a:r>
              <a:rPr sz="1800" u="sng" spc="-160" dirty="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rebuchet MS"/>
                <a:cs typeface="Trebuchet MS"/>
                <a:hlinkClick r:id="rId3"/>
              </a:rPr>
              <a:t>al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44623" y="694944"/>
            <a:ext cx="7368405" cy="5861304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2480" y="758951"/>
            <a:ext cx="9384792" cy="6099045"/>
          </a:xfrm>
          <a:prstGeom prst="rect">
            <a:avLst/>
          </a:prstGeo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56232" y="713230"/>
            <a:ext cx="8528304" cy="6022848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51432" y="774191"/>
            <a:ext cx="9000744" cy="57820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8912" y="615695"/>
            <a:ext cx="11311255" cy="1188720"/>
          </a:xfrm>
          <a:prstGeom prst="rect">
            <a:avLst/>
          </a:prstGeom>
          <a:solidFill>
            <a:srgbClr val="1A315F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4350">
              <a:latin typeface="Times New Roman"/>
              <a:cs typeface="Times New Roman"/>
            </a:endParaRPr>
          </a:p>
          <a:p>
            <a:pPr marL="904240">
              <a:lnSpc>
                <a:spcPct val="100000"/>
              </a:lnSpc>
            </a:pPr>
            <a:r>
              <a:rPr sz="2800" spc="155" dirty="0">
                <a:solidFill>
                  <a:srgbClr val="FFFFFF"/>
                </a:solidFill>
              </a:rPr>
              <a:t>D</a:t>
            </a:r>
            <a:r>
              <a:rPr sz="2800" spc="145" dirty="0">
                <a:solidFill>
                  <a:srgbClr val="FFFFFF"/>
                </a:solidFill>
              </a:rPr>
              <a:t>E</a:t>
            </a:r>
            <a:r>
              <a:rPr sz="2800" spc="40" dirty="0">
                <a:solidFill>
                  <a:srgbClr val="FFFFFF"/>
                </a:solidFill>
              </a:rPr>
              <a:t>FI</a:t>
            </a:r>
            <a:r>
              <a:rPr sz="2800" spc="60" dirty="0">
                <a:solidFill>
                  <a:srgbClr val="FFFFFF"/>
                </a:solidFill>
              </a:rPr>
              <a:t>N</a:t>
            </a:r>
            <a:r>
              <a:rPr sz="2800" spc="-45" dirty="0">
                <a:solidFill>
                  <a:srgbClr val="FFFFFF"/>
                </a:solidFill>
              </a:rPr>
              <a:t>ITIE</a:t>
            </a:r>
            <a:r>
              <a:rPr sz="2800" spc="-415" dirty="0">
                <a:solidFill>
                  <a:srgbClr val="FFFFFF"/>
                </a:solidFill>
              </a:rPr>
              <a:t>,</a:t>
            </a:r>
            <a:r>
              <a:rPr sz="2800" spc="-405" dirty="0">
                <a:solidFill>
                  <a:srgbClr val="FFFFFF"/>
                </a:solidFill>
              </a:rPr>
              <a:t> </a:t>
            </a:r>
            <a:r>
              <a:rPr sz="2800" spc="325" dirty="0">
                <a:solidFill>
                  <a:srgbClr val="FFFFFF"/>
                </a:solidFill>
              </a:rPr>
              <a:t>DO</a:t>
            </a:r>
            <a:r>
              <a:rPr sz="2800" spc="345" dirty="0">
                <a:solidFill>
                  <a:srgbClr val="FFFFFF"/>
                </a:solidFill>
              </a:rPr>
              <a:t>M</a:t>
            </a:r>
            <a:r>
              <a:rPr sz="2800" spc="-95" dirty="0">
                <a:solidFill>
                  <a:srgbClr val="FFFFFF"/>
                </a:solidFill>
              </a:rPr>
              <a:t>E</a:t>
            </a:r>
            <a:r>
              <a:rPr sz="2800" spc="395" dirty="0">
                <a:solidFill>
                  <a:srgbClr val="FFFFFF"/>
                </a:solidFill>
              </a:rPr>
              <a:t>N</a:t>
            </a:r>
            <a:r>
              <a:rPr sz="2800" spc="-80" dirty="0">
                <a:solidFill>
                  <a:srgbClr val="FFFFFF"/>
                </a:solidFill>
              </a:rPr>
              <a:t>II</a:t>
            </a:r>
            <a:r>
              <a:rPr sz="2800" spc="-90" dirty="0">
                <a:solidFill>
                  <a:srgbClr val="FFFFFF"/>
                </a:solidFill>
              </a:rPr>
              <a:t> </a:t>
            </a:r>
            <a:r>
              <a:rPr sz="2800" spc="145" dirty="0">
                <a:solidFill>
                  <a:srgbClr val="FFFFFF"/>
                </a:solidFill>
              </a:rPr>
              <a:t>DE</a:t>
            </a:r>
            <a:r>
              <a:rPr sz="2800" spc="-375" dirty="0">
                <a:solidFill>
                  <a:srgbClr val="FFFFFF"/>
                </a:solidFill>
              </a:rPr>
              <a:t> </a:t>
            </a:r>
            <a:r>
              <a:rPr sz="2800" spc="95" dirty="0">
                <a:solidFill>
                  <a:srgbClr val="FFFFFF"/>
                </a:solidFill>
              </a:rPr>
              <a:t>A</a:t>
            </a:r>
            <a:r>
              <a:rPr sz="2800" spc="190" dirty="0">
                <a:solidFill>
                  <a:srgbClr val="FFFFFF"/>
                </a:solidFill>
              </a:rPr>
              <a:t>CT</a:t>
            </a:r>
            <a:r>
              <a:rPr sz="2800" spc="-35" dirty="0">
                <a:solidFill>
                  <a:srgbClr val="FFFFFF"/>
                </a:solidFill>
              </a:rPr>
              <a:t>IVI</a:t>
            </a:r>
            <a:r>
              <a:rPr sz="2800" spc="-215" dirty="0">
                <a:solidFill>
                  <a:srgbClr val="FFFFFF"/>
                </a:solidFill>
              </a:rPr>
              <a:t>T</a:t>
            </a:r>
            <a:r>
              <a:rPr sz="2800" spc="-70" dirty="0">
                <a:solidFill>
                  <a:srgbClr val="FFFFFF"/>
                </a:solidFill>
              </a:rPr>
              <a:t>A</a:t>
            </a:r>
            <a:r>
              <a:rPr sz="2800" spc="-15" dirty="0">
                <a:solidFill>
                  <a:srgbClr val="FFFFFF"/>
                </a:solidFill>
              </a:rPr>
              <a:t>TE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1330833" y="3134944"/>
            <a:ext cx="10010775" cy="26269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6865" marR="153670" indent="-304800">
              <a:lnSpc>
                <a:spcPct val="100000"/>
              </a:lnSpc>
              <a:spcBef>
                <a:spcPts val="100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b="1" spc="5" dirty="0">
                <a:solidFill>
                  <a:srgbClr val="6D6D6D"/>
                </a:solidFill>
                <a:latin typeface="Trebuchet MS"/>
                <a:cs typeface="Trebuchet MS"/>
              </a:rPr>
              <a:t>Activitate</a:t>
            </a:r>
            <a:r>
              <a:rPr sz="1800" b="1" spc="-4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b="1" spc="-15" dirty="0">
                <a:solidFill>
                  <a:srgbClr val="6D6D6D"/>
                </a:solidFill>
                <a:latin typeface="Trebuchet MS"/>
                <a:cs typeface="Trebuchet MS"/>
              </a:rPr>
              <a:t>desfă</a:t>
            </a:r>
            <a:r>
              <a:rPr sz="1800" b="1" spc="-15" dirty="0">
                <a:solidFill>
                  <a:srgbClr val="6D6D6D"/>
                </a:solidFill>
                <a:latin typeface="Calibri"/>
                <a:cs typeface="Calibri"/>
              </a:rPr>
              <a:t>ș</a:t>
            </a:r>
            <a:r>
              <a:rPr sz="1800" b="1" spc="-15" dirty="0">
                <a:solidFill>
                  <a:srgbClr val="6D6D6D"/>
                </a:solidFill>
                <a:latin typeface="Trebuchet MS"/>
                <a:cs typeface="Trebuchet MS"/>
              </a:rPr>
              <a:t>urată</a:t>
            </a:r>
            <a:r>
              <a:rPr sz="1800" b="1" spc="-9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b="1" spc="-40" dirty="0">
                <a:solidFill>
                  <a:srgbClr val="6D6D6D"/>
                </a:solidFill>
                <a:latin typeface="Trebuchet MS"/>
                <a:cs typeface="Trebuchet MS"/>
              </a:rPr>
              <a:t>în</a:t>
            </a:r>
            <a:r>
              <a:rPr sz="1800" b="1" spc="-2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b="1" spc="-40" dirty="0">
                <a:solidFill>
                  <a:srgbClr val="6D6D6D"/>
                </a:solidFill>
                <a:latin typeface="Trebuchet MS"/>
                <a:cs typeface="Trebuchet MS"/>
              </a:rPr>
              <a:t>vederea</a:t>
            </a:r>
            <a:r>
              <a:rPr sz="1800" b="1" spc="-3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b="1" spc="-10" dirty="0">
                <a:solidFill>
                  <a:srgbClr val="6D6D6D"/>
                </a:solidFill>
                <a:latin typeface="Trebuchet MS"/>
                <a:cs typeface="Trebuchet MS"/>
              </a:rPr>
              <a:t>solu</a:t>
            </a:r>
            <a:r>
              <a:rPr sz="1800" b="1" spc="-10" dirty="0">
                <a:solidFill>
                  <a:srgbClr val="6D6D6D"/>
                </a:solidFill>
                <a:latin typeface="Calibri"/>
                <a:cs typeface="Calibri"/>
              </a:rPr>
              <a:t>ț</a:t>
            </a:r>
            <a:r>
              <a:rPr sz="1800" b="1" spc="-10" dirty="0">
                <a:solidFill>
                  <a:srgbClr val="6D6D6D"/>
                </a:solidFill>
                <a:latin typeface="Trebuchet MS"/>
                <a:cs typeface="Trebuchet MS"/>
              </a:rPr>
              <a:t>ionării</a:t>
            </a:r>
            <a:r>
              <a:rPr sz="1800" b="1" spc="-4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b="1" spc="20" dirty="0">
                <a:solidFill>
                  <a:srgbClr val="6D6D6D"/>
                </a:solidFill>
                <a:latin typeface="Trebuchet MS"/>
                <a:cs typeface="Trebuchet MS"/>
              </a:rPr>
              <a:t>unor</a:t>
            </a:r>
            <a:r>
              <a:rPr sz="1800" b="1" spc="-4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b="1" spc="10" dirty="0">
                <a:solidFill>
                  <a:srgbClr val="6D6D6D"/>
                </a:solidFill>
                <a:latin typeface="Trebuchet MS"/>
                <a:cs typeface="Trebuchet MS"/>
              </a:rPr>
              <a:t>probleme</a:t>
            </a:r>
            <a:r>
              <a:rPr sz="1800" b="1" spc="-6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b="1" spc="-20" dirty="0">
                <a:solidFill>
                  <a:srgbClr val="6D6D6D"/>
                </a:solidFill>
                <a:latin typeface="Trebuchet MS"/>
                <a:cs typeface="Trebuchet MS"/>
              </a:rPr>
              <a:t>sociale</a:t>
            </a:r>
            <a:r>
              <a:rPr sz="1800" b="1" spc="-4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b="1" spc="-15" dirty="0">
                <a:solidFill>
                  <a:srgbClr val="6D6D6D"/>
                </a:solidFill>
                <a:latin typeface="Trebuchet MS"/>
                <a:cs typeface="Trebuchet MS"/>
              </a:rPr>
              <a:t>de</a:t>
            </a:r>
            <a:r>
              <a:rPr sz="1800" b="1" spc="-6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b="1" spc="-30" dirty="0">
                <a:solidFill>
                  <a:srgbClr val="6D6D6D"/>
                </a:solidFill>
                <a:latin typeface="Trebuchet MS"/>
                <a:cs typeface="Trebuchet MS"/>
              </a:rPr>
              <a:t>interes</a:t>
            </a:r>
            <a:r>
              <a:rPr sz="1800" b="1" spc="-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b="1" spc="-10" dirty="0">
                <a:solidFill>
                  <a:srgbClr val="6D6D6D"/>
                </a:solidFill>
                <a:latin typeface="Trebuchet MS"/>
                <a:cs typeface="Trebuchet MS"/>
              </a:rPr>
              <a:t>comunitar</a:t>
            </a:r>
            <a:r>
              <a:rPr sz="1800" spc="-10" dirty="0">
                <a:solidFill>
                  <a:srgbClr val="3C3C3C"/>
                </a:solidFill>
                <a:latin typeface="Trebuchet MS"/>
                <a:cs typeface="Trebuchet MS"/>
              </a:rPr>
              <a:t>, </a:t>
            </a:r>
            <a:r>
              <a:rPr sz="1800" spc="-5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orientată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spre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îmbunătă</a:t>
            </a:r>
            <a:r>
              <a:rPr sz="1800" spc="-11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irea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condi</a:t>
            </a:r>
            <a:r>
              <a:rPr sz="1800" spc="-7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iilor</a:t>
            </a:r>
            <a:r>
              <a:rPr sz="1800" spc="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via</a:t>
            </a:r>
            <a:r>
              <a:rPr sz="1800" spc="-12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ă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65" dirty="0">
                <a:solidFill>
                  <a:srgbClr val="3C3C3C"/>
                </a:solidFill>
                <a:latin typeface="Calibri"/>
                <a:cs typeface="Calibri"/>
              </a:rPr>
              <a:t>ș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oferirea</a:t>
            </a:r>
            <a:r>
              <a:rPr sz="1800" spc="-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0" dirty="0">
                <a:solidFill>
                  <a:srgbClr val="3C3C3C"/>
                </a:solidFill>
                <a:latin typeface="Trebuchet MS"/>
                <a:cs typeface="Trebuchet MS"/>
              </a:rPr>
              <a:t>oportunită</a:t>
            </a:r>
            <a:r>
              <a:rPr sz="1800" spc="-7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7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 persoanelor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din</a:t>
            </a:r>
            <a:r>
              <a:rPr sz="18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categoriile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defavorizate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50" dirty="0">
                <a:solidFill>
                  <a:srgbClr val="3C3C3C"/>
                </a:solidFill>
                <a:latin typeface="Trebuchet MS"/>
                <a:cs typeface="Trebuchet MS"/>
              </a:rPr>
              <a:t>ale</a:t>
            </a:r>
            <a:r>
              <a:rPr sz="18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popula</a:t>
            </a:r>
            <a:r>
              <a:rPr sz="1800" spc="-10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iei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prin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consolidarea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coeziunii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economice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şi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sociale,</a:t>
            </a:r>
            <a:r>
              <a:rPr sz="1800" spc="-2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inclusiv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65" dirty="0">
                <a:solidFill>
                  <a:srgbClr val="3C3C3C"/>
                </a:solidFill>
                <a:latin typeface="Trebuchet MS"/>
                <a:cs typeface="Trebuchet MS"/>
              </a:rPr>
              <a:t>la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nivelul</a:t>
            </a:r>
            <a:endParaRPr sz="1800">
              <a:latin typeface="Trebuchet MS"/>
              <a:cs typeface="Trebuchet MS"/>
            </a:endParaRPr>
          </a:p>
          <a:p>
            <a:pPr marL="316865" marR="526415">
              <a:lnSpc>
                <a:spcPts val="2140"/>
              </a:lnSpc>
              <a:spcBef>
                <a:spcPts val="120"/>
              </a:spcBef>
            </a:pP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colectivităţilor</a:t>
            </a:r>
            <a:r>
              <a:rPr sz="1800" spc="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locale,</a:t>
            </a:r>
            <a:r>
              <a:rPr sz="1800" spc="-18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prin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ocuparea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forţei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40" dirty="0">
                <a:solidFill>
                  <a:srgbClr val="3C3C3C"/>
                </a:solidFill>
                <a:latin typeface="Trebuchet MS"/>
                <a:cs typeface="Trebuchet MS"/>
              </a:rPr>
              <a:t>muncă,</a:t>
            </a:r>
            <a:r>
              <a:rPr sz="1800" spc="-2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prin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dezvoltarea</a:t>
            </a:r>
            <a:r>
              <a:rPr sz="1800" spc="-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serviciilor</a:t>
            </a:r>
            <a:r>
              <a:rPr sz="1800" spc="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sociale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în</a:t>
            </a:r>
            <a:r>
              <a:rPr sz="1800" spc="-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interesul </a:t>
            </a:r>
            <a:r>
              <a:rPr sz="1800" spc="-5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m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un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t</a:t>
            </a:r>
            <a:r>
              <a:rPr sz="1800" spc="-165" dirty="0">
                <a:solidFill>
                  <a:srgbClr val="3C3C3C"/>
                </a:solidFill>
                <a:latin typeface="Trebuchet MS"/>
                <a:cs typeface="Trebuchet MS"/>
              </a:rPr>
              <a:t>ă</a:t>
            </a:r>
            <a:r>
              <a:rPr sz="1800" spc="-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ii</a:t>
            </a:r>
            <a:r>
              <a:rPr sz="1800" spc="-270" dirty="0">
                <a:solidFill>
                  <a:srgbClr val="3C3C3C"/>
                </a:solidFill>
                <a:latin typeface="Trebuchet MS"/>
                <a:cs typeface="Trebuchet MS"/>
              </a:rPr>
              <a:t>,</a:t>
            </a:r>
            <a:r>
              <a:rPr sz="1800" spc="-19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p</a:t>
            </a:r>
            <a:r>
              <a:rPr sz="1800" spc="1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eşt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r</a:t>
            </a:r>
            <a:r>
              <a:rPr sz="1800" spc="-150" dirty="0">
                <a:solidFill>
                  <a:srgbClr val="3C3C3C"/>
                </a:solidFill>
                <a:latin typeface="Trebuchet MS"/>
                <a:cs typeface="Trebuchet MS"/>
              </a:rPr>
              <a:t>ea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150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u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z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un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5" dirty="0">
                <a:solidFill>
                  <a:srgbClr val="3C3C3C"/>
                </a:solidFill>
                <a:latin typeface="Trebuchet MS"/>
                <a:cs typeface="Trebuchet MS"/>
              </a:rPr>
              <a:t>s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800" spc="-145" dirty="0">
                <a:solidFill>
                  <a:srgbClr val="3C3C3C"/>
                </a:solidFill>
                <a:latin typeface="Trebuchet MS"/>
                <a:cs typeface="Trebuchet MS"/>
              </a:rPr>
              <a:t>c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204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e</a:t>
            </a:r>
            <a:r>
              <a:rPr sz="1800" spc="-270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  <a:p>
            <a:pPr marL="316865" marR="5080" indent="-304800">
              <a:lnSpc>
                <a:spcPct val="100000"/>
              </a:lnSpc>
              <a:spcBef>
                <a:spcPts val="960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b="1" spc="5" dirty="0">
                <a:solidFill>
                  <a:srgbClr val="6D6D6D"/>
                </a:solidFill>
                <a:latin typeface="Trebuchet MS"/>
                <a:cs typeface="Trebuchet MS"/>
              </a:rPr>
              <a:t>Activită</a:t>
            </a:r>
            <a:r>
              <a:rPr sz="1800" b="1" spc="5" dirty="0">
                <a:solidFill>
                  <a:srgbClr val="6D6D6D"/>
                </a:solidFill>
                <a:latin typeface="Calibri"/>
                <a:cs typeface="Calibri"/>
              </a:rPr>
              <a:t>ț</a:t>
            </a:r>
            <a:r>
              <a:rPr sz="1800" b="1" spc="5" dirty="0">
                <a:solidFill>
                  <a:srgbClr val="6D6D6D"/>
                </a:solidFill>
                <a:latin typeface="Trebuchet MS"/>
                <a:cs typeface="Trebuchet MS"/>
              </a:rPr>
              <a:t>i</a:t>
            </a:r>
            <a:r>
              <a:rPr sz="1800" b="1" spc="-4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b="1" spc="-20" dirty="0">
                <a:solidFill>
                  <a:srgbClr val="6D6D6D"/>
                </a:solidFill>
                <a:latin typeface="Trebuchet MS"/>
                <a:cs typeface="Trebuchet MS"/>
              </a:rPr>
              <a:t>de</a:t>
            </a:r>
            <a:r>
              <a:rPr sz="1800" b="1" spc="-7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b="1" spc="-5" dirty="0">
                <a:solidFill>
                  <a:srgbClr val="6D6D6D"/>
                </a:solidFill>
                <a:latin typeface="Trebuchet MS"/>
                <a:cs typeface="Trebuchet MS"/>
              </a:rPr>
              <a:t>antreprenoriat</a:t>
            </a:r>
            <a:r>
              <a:rPr sz="1800" b="1" spc="-4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b="1" spc="-35" dirty="0">
                <a:solidFill>
                  <a:srgbClr val="6D6D6D"/>
                </a:solidFill>
                <a:latin typeface="Trebuchet MS"/>
                <a:cs typeface="Trebuchet MS"/>
              </a:rPr>
              <a:t>social</a:t>
            </a:r>
            <a:r>
              <a:rPr sz="1800" b="1" spc="-35" dirty="0">
                <a:solidFill>
                  <a:srgbClr val="3C3C3C"/>
                </a:solidFill>
                <a:latin typeface="Trebuchet MS"/>
                <a:cs typeface="Trebuchet MS"/>
              </a:rPr>
              <a:t>:</a:t>
            </a:r>
            <a:r>
              <a:rPr sz="1800" b="1" spc="-7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crearea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locurilor</a:t>
            </a:r>
            <a:r>
              <a:rPr sz="18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muncă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pentru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persoanele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din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categorii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defavorizate </a:t>
            </a:r>
            <a:r>
              <a:rPr sz="1800" spc="-150" dirty="0">
                <a:solidFill>
                  <a:srgbClr val="3C3C3C"/>
                </a:solidFill>
                <a:latin typeface="Trebuchet MS"/>
                <a:cs typeface="Trebuchet MS"/>
              </a:rPr>
              <a:t>ale</a:t>
            </a:r>
            <a:r>
              <a:rPr sz="1800" spc="-1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popula</a:t>
            </a:r>
            <a:r>
              <a:rPr sz="1800" spc="-114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iei, dezvoltarea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socio-economică </a:t>
            </a:r>
            <a:r>
              <a:rPr sz="1800" spc="-18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18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regiunilor,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prestarea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serviciilor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sociale,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protec</a:t>
            </a:r>
            <a:r>
              <a:rPr sz="1800" spc="-8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ia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mediului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înconjurător,</a:t>
            </a:r>
            <a:r>
              <a:rPr sz="1800" spc="-2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gestionarea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105" dirty="0">
                <a:solidFill>
                  <a:srgbClr val="3C3C3C"/>
                </a:solidFill>
                <a:latin typeface="Calibri"/>
                <a:cs typeface="Calibri"/>
              </a:rPr>
              <a:t>ș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eurilor,</a:t>
            </a:r>
            <a:r>
              <a:rPr sz="1800" spc="-1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protec</a:t>
            </a:r>
            <a:r>
              <a:rPr sz="1800" spc="-8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ia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patrimoniului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na</a:t>
            </a:r>
            <a:r>
              <a:rPr sz="1800" spc="-12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ional,</a:t>
            </a:r>
            <a:r>
              <a:rPr sz="1800" spc="-2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turism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65" dirty="0">
                <a:solidFill>
                  <a:srgbClr val="3C3C3C"/>
                </a:solidFill>
                <a:latin typeface="Calibri"/>
                <a:cs typeface="Calibri"/>
              </a:rPr>
              <a:t>ș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sport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în </a:t>
            </a:r>
            <a:r>
              <a:rPr sz="1800" spc="-5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scop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recreere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65" dirty="0">
                <a:solidFill>
                  <a:srgbClr val="3C3C3C"/>
                </a:solidFill>
                <a:latin typeface="Calibri"/>
                <a:cs typeface="Calibri"/>
              </a:rPr>
              <a:t>ș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socializare,</a:t>
            </a:r>
            <a:r>
              <a:rPr sz="1800" spc="-1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educa</a:t>
            </a:r>
            <a:r>
              <a:rPr sz="1800" spc="-114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ie,</a:t>
            </a:r>
            <a:r>
              <a:rPr sz="1800" spc="-2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activită</a:t>
            </a:r>
            <a:r>
              <a:rPr sz="1800" spc="-12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extra</a:t>
            </a:r>
            <a:r>
              <a:rPr sz="1800" spc="-95" dirty="0">
                <a:solidFill>
                  <a:srgbClr val="3C3C3C"/>
                </a:solidFill>
                <a:latin typeface="Calibri"/>
                <a:cs typeface="Calibri"/>
              </a:rPr>
              <a:t>ș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colare,</a:t>
            </a:r>
            <a:r>
              <a:rPr sz="1800" spc="-2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ocrotirea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sănătă</a:t>
            </a:r>
            <a:r>
              <a:rPr sz="1800" spc="-13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ii.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8912" y="615695"/>
            <a:ext cx="11311255" cy="1188720"/>
          </a:xfrm>
          <a:prstGeom prst="rect">
            <a:avLst/>
          </a:prstGeom>
          <a:solidFill>
            <a:srgbClr val="1A315F"/>
          </a:solidFill>
        </p:spPr>
        <p:txBody>
          <a:bodyPr vert="horz" wrap="square" lIns="0" tIns="6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4200">
              <a:latin typeface="Times New Roman"/>
              <a:cs typeface="Times New Roman"/>
            </a:endParaRPr>
          </a:p>
          <a:p>
            <a:pPr marL="233679">
              <a:lnSpc>
                <a:spcPct val="100000"/>
              </a:lnSpc>
            </a:pPr>
            <a:r>
              <a:rPr sz="2800" spc="125" dirty="0">
                <a:solidFill>
                  <a:srgbClr val="FFFFFF"/>
                </a:solidFill>
              </a:rPr>
              <a:t>FONDATORI</a:t>
            </a:r>
            <a:r>
              <a:rPr sz="2800" spc="-135" dirty="0">
                <a:solidFill>
                  <a:srgbClr val="FFFFFF"/>
                </a:solidFill>
              </a:rPr>
              <a:t> </a:t>
            </a:r>
            <a:r>
              <a:rPr sz="2800" spc="-70" dirty="0">
                <a:solidFill>
                  <a:srgbClr val="FFFFFF"/>
                </a:solidFill>
              </a:rPr>
              <a:t>SI</a:t>
            </a:r>
            <a:r>
              <a:rPr sz="2800" spc="-415" dirty="0">
                <a:solidFill>
                  <a:srgbClr val="FFFFFF"/>
                </a:solidFill>
              </a:rPr>
              <a:t> </a:t>
            </a:r>
            <a:r>
              <a:rPr sz="2800" spc="5" dirty="0">
                <a:solidFill>
                  <a:srgbClr val="FFFFFF"/>
                </a:solidFill>
              </a:rPr>
              <a:t>TIPURI</a:t>
            </a:r>
            <a:r>
              <a:rPr sz="2800" spc="-125" dirty="0">
                <a:solidFill>
                  <a:srgbClr val="FFFFFF"/>
                </a:solidFill>
              </a:rPr>
              <a:t> </a:t>
            </a:r>
            <a:r>
              <a:rPr sz="2800" spc="145" dirty="0">
                <a:solidFill>
                  <a:srgbClr val="FFFFFF"/>
                </a:solidFill>
              </a:rPr>
              <a:t>DE</a:t>
            </a:r>
            <a:r>
              <a:rPr sz="2800" spc="-85" dirty="0">
                <a:solidFill>
                  <a:srgbClr val="FFFFFF"/>
                </a:solidFill>
              </a:rPr>
              <a:t> </a:t>
            </a:r>
            <a:r>
              <a:rPr sz="2800" spc="65" dirty="0">
                <a:solidFill>
                  <a:srgbClr val="FFFFFF"/>
                </a:solidFill>
              </a:rPr>
              <a:t>ÎNTREPRINDERI</a:t>
            </a:r>
            <a:r>
              <a:rPr sz="2800" spc="-130" dirty="0">
                <a:solidFill>
                  <a:srgbClr val="FFFFFF"/>
                </a:solidFill>
              </a:rPr>
              <a:t> </a:t>
            </a:r>
            <a:r>
              <a:rPr sz="2800" spc="90" dirty="0">
                <a:solidFill>
                  <a:srgbClr val="FFFFFF"/>
                </a:solidFill>
              </a:rPr>
              <a:t>SOCIALE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659993" y="3048380"/>
            <a:ext cx="7749540" cy="19221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7500" indent="-305435">
              <a:lnSpc>
                <a:spcPct val="100000"/>
              </a:lnSpc>
              <a:spcBef>
                <a:spcPts val="100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Asocia</a:t>
            </a:r>
            <a:r>
              <a:rPr sz="1800" spc="-6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ii</a:t>
            </a:r>
            <a:r>
              <a:rPr sz="1800" spc="-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ob</a:t>
            </a:r>
            <a:r>
              <a:rPr sz="1800" spc="-95" dirty="0">
                <a:solidFill>
                  <a:srgbClr val="3C3C3C"/>
                </a:solidFill>
                <a:latin typeface="Calibri"/>
                <a:cs typeface="Calibri"/>
              </a:rPr>
              <a:t>ș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te</a:t>
            </a:r>
            <a:r>
              <a:rPr sz="1800" spc="-95" dirty="0">
                <a:solidFill>
                  <a:srgbClr val="3C3C3C"/>
                </a:solidFill>
                <a:latin typeface="Calibri"/>
                <a:cs typeface="Calibri"/>
              </a:rPr>
              <a:t>ș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ti,</a:t>
            </a:r>
            <a:r>
              <a:rPr sz="1800" spc="-18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funda</a:t>
            </a:r>
            <a:r>
              <a:rPr sz="1800" spc="-13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ii,</a:t>
            </a:r>
            <a:r>
              <a:rPr sz="1800" spc="-2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culte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religioase,</a:t>
            </a:r>
            <a:r>
              <a:rPr sz="1800" spc="-18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institu</a:t>
            </a:r>
            <a:r>
              <a:rPr sz="1800" spc="-9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ii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private</a:t>
            </a:r>
            <a:r>
              <a:rPr sz="18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50" dirty="0">
                <a:solidFill>
                  <a:srgbClr val="3C3C3C"/>
                </a:solidFill>
                <a:latin typeface="Calibri"/>
                <a:cs typeface="Calibri"/>
              </a:rPr>
              <a:t>ș</a:t>
            </a:r>
            <a:r>
              <a:rPr sz="1800" spc="-150" dirty="0">
                <a:solidFill>
                  <a:srgbClr val="3C3C3C"/>
                </a:solidFill>
                <a:latin typeface="Trebuchet MS"/>
                <a:cs typeface="Trebuchet MS"/>
              </a:rPr>
              <a:t>i/sau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persoane </a:t>
            </a:r>
            <a:r>
              <a:rPr sz="1800" spc="-155" dirty="0">
                <a:solidFill>
                  <a:srgbClr val="3C3C3C"/>
                </a:solidFill>
                <a:latin typeface="Trebuchet MS"/>
                <a:cs typeface="Trebuchet MS"/>
              </a:rPr>
              <a:t>fizice;</a:t>
            </a:r>
            <a:endParaRPr sz="1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buClr>
                <a:srgbClr val="4590B8"/>
              </a:buClr>
              <a:buFont typeface="Cambria"/>
              <a:buChar char="◾"/>
            </a:pPr>
            <a:endParaRPr sz="21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78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Societă</a:t>
            </a:r>
            <a:r>
              <a:rPr sz="1800" spc="-9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cu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răspundere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40" dirty="0">
                <a:solidFill>
                  <a:srgbClr val="3C3C3C"/>
                </a:solidFill>
                <a:latin typeface="Trebuchet MS"/>
                <a:cs typeface="Trebuchet MS"/>
              </a:rPr>
              <a:t>limitată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(SRL)</a:t>
            </a:r>
            <a:r>
              <a:rPr sz="1800" spc="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65" dirty="0">
                <a:solidFill>
                  <a:srgbClr val="3C3C3C"/>
                </a:solidFill>
                <a:latin typeface="Calibri"/>
                <a:cs typeface="Calibri"/>
              </a:rPr>
              <a:t>ș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cooperative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produc</a:t>
            </a:r>
            <a:r>
              <a:rPr sz="1800" spc="-9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ie;</a:t>
            </a:r>
            <a:endParaRPr sz="1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buClr>
                <a:srgbClr val="4590B8"/>
              </a:buClr>
              <a:buFont typeface="Cambria"/>
              <a:buChar char="◾"/>
            </a:pPr>
            <a:endParaRPr sz="21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789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Întreprindere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socială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65" dirty="0">
                <a:solidFill>
                  <a:srgbClr val="3C3C3C"/>
                </a:solidFill>
                <a:latin typeface="Calibri"/>
                <a:cs typeface="Calibri"/>
              </a:rPr>
              <a:t>ș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întreprindere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socială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inser</a:t>
            </a:r>
            <a:r>
              <a:rPr sz="1800" spc="-9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ie.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8912" y="615695"/>
            <a:ext cx="11311255" cy="1188720"/>
          </a:xfrm>
          <a:prstGeom prst="rect">
            <a:avLst/>
          </a:prstGeom>
          <a:solidFill>
            <a:srgbClr val="1A315F"/>
          </a:solidFill>
        </p:spPr>
        <p:txBody>
          <a:bodyPr vert="horz" wrap="square" lIns="0" tIns="6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4200">
              <a:latin typeface="Times New Roman"/>
              <a:cs typeface="Times New Roman"/>
            </a:endParaRPr>
          </a:p>
          <a:p>
            <a:pPr marL="233679">
              <a:lnSpc>
                <a:spcPct val="100000"/>
              </a:lnSpc>
            </a:pPr>
            <a:r>
              <a:rPr sz="2800" spc="100" dirty="0">
                <a:solidFill>
                  <a:srgbClr val="FFFFFF"/>
                </a:solidFill>
              </a:rPr>
              <a:t>OBTINEREA</a:t>
            </a:r>
            <a:r>
              <a:rPr sz="2800" spc="-155" dirty="0">
                <a:solidFill>
                  <a:srgbClr val="FFFFFF"/>
                </a:solidFill>
              </a:rPr>
              <a:t> </a:t>
            </a:r>
            <a:r>
              <a:rPr sz="2800" spc="20" dirty="0">
                <a:solidFill>
                  <a:srgbClr val="FFFFFF"/>
                </a:solidFill>
              </a:rPr>
              <a:t>STATUTULUI</a:t>
            </a:r>
            <a:r>
              <a:rPr sz="2800" spc="-135" dirty="0">
                <a:solidFill>
                  <a:srgbClr val="FFFFFF"/>
                </a:solidFill>
              </a:rPr>
              <a:t> </a:t>
            </a:r>
            <a:r>
              <a:rPr sz="2800" spc="145" dirty="0">
                <a:solidFill>
                  <a:srgbClr val="FFFFFF"/>
                </a:solidFill>
              </a:rPr>
              <a:t>DE</a:t>
            </a:r>
            <a:r>
              <a:rPr sz="2800" spc="-90" dirty="0">
                <a:solidFill>
                  <a:srgbClr val="FFFFFF"/>
                </a:solidFill>
              </a:rPr>
              <a:t> </a:t>
            </a:r>
            <a:r>
              <a:rPr sz="2800" spc="65" dirty="0">
                <a:solidFill>
                  <a:srgbClr val="FFFFFF"/>
                </a:solidFill>
              </a:rPr>
              <a:t>ÎNTREPRINDERE</a:t>
            </a:r>
            <a:r>
              <a:rPr sz="2800" spc="-160" dirty="0">
                <a:solidFill>
                  <a:srgbClr val="FFFFFF"/>
                </a:solidFill>
              </a:rPr>
              <a:t> </a:t>
            </a:r>
            <a:r>
              <a:rPr sz="2800" spc="140" dirty="0">
                <a:solidFill>
                  <a:srgbClr val="FFFFFF"/>
                </a:solidFill>
              </a:rPr>
              <a:t>SOCIALĂ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659993" y="2642070"/>
            <a:ext cx="10340975" cy="2602865"/>
          </a:xfrm>
          <a:prstGeom prst="rect">
            <a:avLst/>
          </a:prstGeom>
        </p:spPr>
        <p:txBody>
          <a:bodyPr vert="horz" wrap="square" lIns="0" tIns="144145" rIns="0" bIns="0" rtlCol="0">
            <a:spAutoFit/>
          </a:bodyPr>
          <a:lstStyle/>
          <a:p>
            <a:pPr marL="317500" indent="-305435">
              <a:lnSpc>
                <a:spcPct val="100000"/>
              </a:lnSpc>
              <a:spcBef>
                <a:spcPts val="113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1800" spc="-95" dirty="0">
                <a:solidFill>
                  <a:srgbClr val="6D6D6D"/>
                </a:solidFill>
                <a:latin typeface="Trebuchet MS"/>
                <a:cs typeface="Trebuchet MS"/>
              </a:rPr>
              <a:t>Activitate</a:t>
            </a:r>
            <a:r>
              <a:rPr sz="1800" spc="-2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6D6D6D"/>
                </a:solidFill>
                <a:latin typeface="Trebuchet MS"/>
                <a:cs typeface="Trebuchet MS"/>
              </a:rPr>
              <a:t>în</a:t>
            </a:r>
            <a:r>
              <a:rPr sz="1800" spc="-3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6D6D6D"/>
                </a:solidFill>
                <a:latin typeface="Trebuchet MS"/>
                <a:cs typeface="Trebuchet MS"/>
              </a:rPr>
              <a:t>cel</a:t>
            </a:r>
            <a:r>
              <a:rPr sz="1800" spc="-5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6D6D6D"/>
                </a:solidFill>
                <a:latin typeface="Trebuchet MS"/>
                <a:cs typeface="Trebuchet MS"/>
              </a:rPr>
              <a:t>pu</a:t>
            </a:r>
            <a:r>
              <a:rPr sz="1800" spc="-75" dirty="0">
                <a:solidFill>
                  <a:srgbClr val="6D6D6D"/>
                </a:solidFill>
                <a:latin typeface="Calibri"/>
                <a:cs typeface="Calibri"/>
              </a:rPr>
              <a:t>ț</a:t>
            </a:r>
            <a:r>
              <a:rPr sz="1800" spc="-75" dirty="0">
                <a:solidFill>
                  <a:srgbClr val="6D6D6D"/>
                </a:solidFill>
                <a:latin typeface="Trebuchet MS"/>
                <a:cs typeface="Trebuchet MS"/>
              </a:rPr>
              <a:t>in</a:t>
            </a:r>
            <a:r>
              <a:rPr sz="1800" spc="-5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6D6D6D"/>
                </a:solidFill>
                <a:latin typeface="Trebuchet MS"/>
                <a:cs typeface="Trebuchet MS"/>
              </a:rPr>
              <a:t>unul</a:t>
            </a:r>
            <a:r>
              <a:rPr sz="1800" spc="-7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din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domeniile</a:t>
            </a:r>
            <a:r>
              <a:rPr sz="1800" spc="-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enumarate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mai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sus;</a:t>
            </a:r>
            <a:endParaRPr sz="18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03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1800" spc="-70" dirty="0">
                <a:solidFill>
                  <a:srgbClr val="6D6D6D"/>
                </a:solidFill>
                <a:latin typeface="Trebuchet MS"/>
                <a:cs typeface="Trebuchet MS"/>
              </a:rPr>
              <a:t>În</a:t>
            </a:r>
            <a:r>
              <a:rPr sz="1800" spc="-4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25" dirty="0">
                <a:solidFill>
                  <a:srgbClr val="6D6D6D"/>
                </a:solidFill>
                <a:latin typeface="Trebuchet MS"/>
                <a:cs typeface="Trebuchet MS"/>
              </a:rPr>
              <a:t>actul</a:t>
            </a:r>
            <a:r>
              <a:rPr sz="1800" spc="-4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6D6D6D"/>
                </a:solidFill>
                <a:latin typeface="Trebuchet MS"/>
                <a:cs typeface="Trebuchet MS"/>
              </a:rPr>
              <a:t>de</a:t>
            </a:r>
            <a:r>
              <a:rPr sz="1800" spc="-5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6D6D6D"/>
                </a:solidFill>
                <a:latin typeface="Trebuchet MS"/>
                <a:cs typeface="Trebuchet MS"/>
              </a:rPr>
              <a:t>constituire</a:t>
            </a:r>
            <a:r>
              <a:rPr sz="1800" spc="-2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6D6D6D"/>
                </a:solidFill>
                <a:latin typeface="Trebuchet MS"/>
                <a:cs typeface="Trebuchet MS"/>
              </a:rPr>
              <a:t>este</a:t>
            </a:r>
            <a:r>
              <a:rPr sz="1800" spc="-2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70" dirty="0">
                <a:solidFill>
                  <a:srgbClr val="6D6D6D"/>
                </a:solidFill>
                <a:latin typeface="Trebuchet MS"/>
                <a:cs typeface="Trebuchet MS"/>
              </a:rPr>
              <a:t>expres</a:t>
            </a:r>
            <a:r>
              <a:rPr sz="1800" spc="-7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6D6D6D"/>
                </a:solidFill>
                <a:latin typeface="Trebuchet MS"/>
                <a:cs typeface="Trebuchet MS"/>
              </a:rPr>
              <a:t>stipulat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:</a:t>
            </a:r>
            <a:r>
              <a:rPr sz="1800" spc="-2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cel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pu</a:t>
            </a:r>
            <a:r>
              <a:rPr sz="1800" spc="-8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in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unul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dintre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domeniile</a:t>
            </a:r>
            <a:r>
              <a:rPr sz="180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enumerate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mai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sus,</a:t>
            </a:r>
            <a:r>
              <a:rPr sz="1800" spc="-2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imposibilitatea</a:t>
            </a:r>
            <a:endParaRPr sz="1800">
              <a:latin typeface="Trebuchet MS"/>
              <a:cs typeface="Trebuchet MS"/>
            </a:endParaRPr>
          </a:p>
          <a:p>
            <a:pPr marL="317500">
              <a:lnSpc>
                <a:spcPct val="100000"/>
              </a:lnSpc>
            </a:pP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distribuirii</a:t>
            </a:r>
            <a:r>
              <a:rPr sz="1800" spc="-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proprietă</a:t>
            </a:r>
            <a:r>
              <a:rPr sz="1800" spc="-10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ii,</a:t>
            </a:r>
            <a:r>
              <a:rPr sz="1800" spc="-19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40" dirty="0">
                <a:solidFill>
                  <a:srgbClr val="3C3C3C"/>
                </a:solidFill>
                <a:latin typeface="Trebuchet MS"/>
                <a:cs typeface="Trebuchet MS"/>
              </a:rPr>
              <a:t>faptul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40" dirty="0">
                <a:solidFill>
                  <a:srgbClr val="3C3C3C"/>
                </a:solidFill>
                <a:latin typeface="Trebuchet MS"/>
                <a:cs typeface="Trebuchet MS"/>
              </a:rPr>
              <a:t>că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asocia</a:t>
            </a:r>
            <a:r>
              <a:rPr sz="1800" spc="-9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ii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au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drept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vot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70" dirty="0">
                <a:solidFill>
                  <a:srgbClr val="3C3C3C"/>
                </a:solidFill>
                <a:latin typeface="Trebuchet MS"/>
                <a:cs typeface="Trebuchet MS"/>
              </a:rPr>
              <a:t>egal,</a:t>
            </a:r>
            <a:r>
              <a:rPr sz="1800" spc="-2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indiferent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participa</a:t>
            </a:r>
            <a:r>
              <a:rPr sz="1800" spc="-10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iunea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65" dirty="0">
                <a:solidFill>
                  <a:srgbClr val="3C3C3C"/>
                </a:solidFill>
                <a:latin typeface="Trebuchet MS"/>
                <a:cs typeface="Trebuchet MS"/>
              </a:rPr>
              <a:t>la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capitalul</a:t>
            </a:r>
            <a:r>
              <a:rPr sz="1800" spc="-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social;</a:t>
            </a:r>
            <a:endParaRPr sz="18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03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1800" spc="-95" dirty="0">
                <a:solidFill>
                  <a:srgbClr val="6D6D6D"/>
                </a:solidFill>
                <a:latin typeface="Trebuchet MS"/>
                <a:cs typeface="Trebuchet MS"/>
              </a:rPr>
              <a:t>Reinveste</a:t>
            </a:r>
            <a:r>
              <a:rPr sz="1800" spc="-95" dirty="0">
                <a:solidFill>
                  <a:srgbClr val="6D6D6D"/>
                </a:solidFill>
                <a:latin typeface="Calibri"/>
                <a:cs typeface="Calibri"/>
              </a:rPr>
              <a:t>ș</a:t>
            </a:r>
            <a:r>
              <a:rPr sz="1800" spc="-95" dirty="0">
                <a:solidFill>
                  <a:srgbClr val="6D6D6D"/>
                </a:solidFill>
                <a:latin typeface="Trebuchet MS"/>
                <a:cs typeface="Trebuchet MS"/>
              </a:rPr>
              <a:t>te</a:t>
            </a:r>
            <a:r>
              <a:rPr sz="1800" spc="-3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6D6D6D"/>
                </a:solidFill>
                <a:latin typeface="Trebuchet MS"/>
                <a:cs typeface="Trebuchet MS"/>
              </a:rPr>
              <a:t>cel</a:t>
            </a:r>
            <a:r>
              <a:rPr sz="1800" spc="-3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6D6D6D"/>
                </a:solidFill>
                <a:latin typeface="Trebuchet MS"/>
                <a:cs typeface="Trebuchet MS"/>
              </a:rPr>
              <a:t>pu</a:t>
            </a:r>
            <a:r>
              <a:rPr sz="1800" spc="-80" dirty="0">
                <a:solidFill>
                  <a:srgbClr val="6D6D6D"/>
                </a:solidFill>
                <a:latin typeface="Calibri"/>
                <a:cs typeface="Calibri"/>
              </a:rPr>
              <a:t>ț</a:t>
            </a:r>
            <a:r>
              <a:rPr sz="1800" spc="-80" dirty="0">
                <a:solidFill>
                  <a:srgbClr val="6D6D6D"/>
                </a:solidFill>
                <a:latin typeface="Trebuchet MS"/>
                <a:cs typeface="Trebuchet MS"/>
              </a:rPr>
              <a:t>in</a:t>
            </a:r>
            <a:r>
              <a:rPr sz="1800" spc="-4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20" dirty="0">
                <a:solidFill>
                  <a:srgbClr val="6D6D6D"/>
                </a:solidFill>
                <a:latin typeface="Trebuchet MS"/>
                <a:cs typeface="Trebuchet MS"/>
              </a:rPr>
              <a:t>90%</a:t>
            </a:r>
            <a:r>
              <a:rPr sz="1800" spc="-5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6D6D6D"/>
                </a:solidFill>
                <a:latin typeface="Trebuchet MS"/>
                <a:cs typeface="Trebuchet MS"/>
              </a:rPr>
              <a:t>din</a:t>
            </a:r>
            <a:r>
              <a:rPr sz="1800" spc="-2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6D6D6D"/>
                </a:solidFill>
                <a:latin typeface="Trebuchet MS"/>
                <a:cs typeface="Trebuchet MS"/>
              </a:rPr>
              <a:t>profit</a:t>
            </a:r>
            <a:r>
              <a:rPr sz="1800" spc="-4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în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realizarea</a:t>
            </a:r>
            <a:r>
              <a:rPr sz="18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obiectivelor</a:t>
            </a:r>
            <a:r>
              <a:rPr sz="1800" spc="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din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domeniile</a:t>
            </a:r>
            <a:r>
              <a:rPr sz="1800" spc="-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stipulate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0" dirty="0">
                <a:solidFill>
                  <a:srgbClr val="3C3C3C"/>
                </a:solidFill>
                <a:latin typeface="Trebuchet MS"/>
                <a:cs typeface="Trebuchet MS"/>
              </a:rPr>
              <a:t>expres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în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actul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endParaRPr sz="1800">
              <a:latin typeface="Trebuchet MS"/>
              <a:cs typeface="Trebuchet MS"/>
            </a:endParaRPr>
          </a:p>
          <a:p>
            <a:pPr marL="317500">
              <a:lnSpc>
                <a:spcPct val="100000"/>
              </a:lnSpc>
              <a:spcBef>
                <a:spcPts val="25"/>
              </a:spcBef>
            </a:pP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constituire;</a:t>
            </a:r>
            <a:endParaRPr sz="18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010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Aplică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6D6D6D"/>
                </a:solidFill>
                <a:latin typeface="Trebuchet MS"/>
                <a:cs typeface="Trebuchet MS"/>
              </a:rPr>
              <a:t>principiul</a:t>
            </a:r>
            <a:r>
              <a:rPr sz="1800" spc="-5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6D6D6D"/>
                </a:solidFill>
                <a:latin typeface="Trebuchet MS"/>
                <a:cs typeface="Trebuchet MS"/>
              </a:rPr>
              <a:t>echită</a:t>
            </a:r>
            <a:r>
              <a:rPr sz="1800" spc="-110" dirty="0">
                <a:solidFill>
                  <a:srgbClr val="6D6D6D"/>
                </a:solidFill>
                <a:latin typeface="Calibri"/>
                <a:cs typeface="Calibri"/>
              </a:rPr>
              <a:t>ț</a:t>
            </a:r>
            <a:r>
              <a:rPr sz="1800" spc="-110" dirty="0">
                <a:solidFill>
                  <a:srgbClr val="6D6D6D"/>
                </a:solidFill>
                <a:latin typeface="Trebuchet MS"/>
                <a:cs typeface="Trebuchet MS"/>
              </a:rPr>
              <a:t>ii</a:t>
            </a:r>
            <a:r>
              <a:rPr sz="1800" spc="-2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6D6D6D"/>
                </a:solidFill>
                <a:latin typeface="Trebuchet MS"/>
                <a:cs typeface="Trebuchet MS"/>
              </a:rPr>
              <a:t>sociale</a:t>
            </a:r>
            <a:r>
              <a:rPr sz="1800" spc="-1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45" dirty="0">
                <a:solidFill>
                  <a:srgbClr val="6D6D6D"/>
                </a:solidFill>
                <a:latin typeface="Trebuchet MS"/>
                <a:cs typeface="Trebuchet MS"/>
              </a:rPr>
              <a:t>fa</a:t>
            </a:r>
            <a:r>
              <a:rPr sz="1800" spc="-145" dirty="0">
                <a:solidFill>
                  <a:srgbClr val="6D6D6D"/>
                </a:solidFill>
                <a:latin typeface="Calibri"/>
                <a:cs typeface="Calibri"/>
              </a:rPr>
              <a:t>ț</a:t>
            </a:r>
            <a:r>
              <a:rPr sz="1800" spc="-145" dirty="0">
                <a:solidFill>
                  <a:srgbClr val="6D6D6D"/>
                </a:solidFill>
                <a:latin typeface="Trebuchet MS"/>
                <a:cs typeface="Trebuchet MS"/>
              </a:rPr>
              <a:t>ă</a:t>
            </a:r>
            <a:r>
              <a:rPr sz="1800" spc="-6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6D6D6D"/>
                </a:solidFill>
                <a:latin typeface="Trebuchet MS"/>
                <a:cs typeface="Trebuchet MS"/>
              </a:rPr>
              <a:t>de</a:t>
            </a:r>
            <a:r>
              <a:rPr sz="1800" spc="-3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60" dirty="0">
                <a:solidFill>
                  <a:srgbClr val="6D6D6D"/>
                </a:solidFill>
                <a:latin typeface="Trebuchet MS"/>
                <a:cs typeface="Trebuchet MS"/>
              </a:rPr>
              <a:t>angaja</a:t>
            </a:r>
            <a:r>
              <a:rPr sz="1800" spc="-160" dirty="0">
                <a:solidFill>
                  <a:srgbClr val="6D6D6D"/>
                </a:solidFill>
                <a:latin typeface="Calibri"/>
                <a:cs typeface="Calibri"/>
              </a:rPr>
              <a:t>ț</a:t>
            </a:r>
            <a:r>
              <a:rPr sz="1800" spc="-160" dirty="0">
                <a:solidFill>
                  <a:srgbClr val="6D6D6D"/>
                </a:solidFill>
                <a:latin typeface="Trebuchet MS"/>
                <a:cs typeface="Trebuchet MS"/>
              </a:rPr>
              <a:t>i</a:t>
            </a:r>
            <a:r>
              <a:rPr sz="1800" spc="-160" dirty="0">
                <a:solidFill>
                  <a:srgbClr val="3C3C3C"/>
                </a:solidFill>
                <a:latin typeface="Trebuchet MS"/>
                <a:cs typeface="Trebuchet MS"/>
              </a:rPr>
              <a:t>,</a:t>
            </a:r>
            <a:r>
              <a:rPr sz="1800" spc="-2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asigurînd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niveluri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salarizare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echitabile</a:t>
            </a:r>
            <a:r>
              <a:rPr sz="18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60" dirty="0">
                <a:solidFill>
                  <a:srgbClr val="3C3C3C"/>
                </a:solidFill>
                <a:latin typeface="Trebuchet MS"/>
                <a:cs typeface="Trebuchet MS"/>
              </a:rPr>
              <a:t>(1/5),</a:t>
            </a:r>
            <a:endParaRPr sz="1800">
              <a:latin typeface="Trebuchet MS"/>
              <a:cs typeface="Trebuchet MS"/>
            </a:endParaRPr>
          </a:p>
          <a:p>
            <a:pPr marL="317500" indent="-305435">
              <a:lnSpc>
                <a:spcPct val="100000"/>
              </a:lnSpc>
              <a:spcBef>
                <a:spcPts val="1030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7500" algn="l"/>
                <a:tab pos="318135" algn="l"/>
              </a:tabLst>
            </a:pPr>
            <a:r>
              <a:rPr sz="1800" spc="260" dirty="0">
                <a:solidFill>
                  <a:srgbClr val="6D6D6D"/>
                </a:solidFill>
                <a:latin typeface="Trebuchet MS"/>
                <a:cs typeface="Trebuchet MS"/>
              </a:rPr>
              <a:t>N</a:t>
            </a:r>
            <a:r>
              <a:rPr sz="1800" spc="-85" dirty="0">
                <a:solidFill>
                  <a:srgbClr val="6D6D6D"/>
                </a:solidFill>
                <a:latin typeface="Trebuchet MS"/>
                <a:cs typeface="Trebuchet MS"/>
              </a:rPr>
              <a:t>u</a:t>
            </a:r>
            <a:r>
              <a:rPr sz="1800" spc="-5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6D6D6D"/>
                </a:solidFill>
                <a:latin typeface="Trebuchet MS"/>
                <a:cs typeface="Trebuchet MS"/>
              </a:rPr>
              <a:t>a</a:t>
            </a:r>
            <a:r>
              <a:rPr sz="1800" spc="-114" dirty="0">
                <a:solidFill>
                  <a:srgbClr val="6D6D6D"/>
                </a:solidFill>
                <a:latin typeface="Trebuchet MS"/>
                <a:cs typeface="Trebuchet MS"/>
              </a:rPr>
              <a:t>r</a:t>
            </a:r>
            <a:r>
              <a:rPr sz="1800" spc="-120" dirty="0">
                <a:solidFill>
                  <a:srgbClr val="6D6D6D"/>
                </a:solidFill>
                <a:latin typeface="Trebuchet MS"/>
                <a:cs typeface="Trebuchet MS"/>
              </a:rPr>
              <a:t>e</a:t>
            </a:r>
            <a:r>
              <a:rPr sz="1800" spc="-6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6D6D6D"/>
                </a:solidFill>
                <a:latin typeface="Trebuchet MS"/>
                <a:cs typeface="Trebuchet MS"/>
              </a:rPr>
              <a:t>d</a:t>
            </a:r>
            <a:r>
              <a:rPr sz="1800" spc="-85" dirty="0">
                <a:solidFill>
                  <a:srgbClr val="6D6D6D"/>
                </a:solidFill>
                <a:latin typeface="Trebuchet MS"/>
                <a:cs typeface="Trebuchet MS"/>
              </a:rPr>
              <a:t>at</a:t>
            </a:r>
            <a:r>
              <a:rPr sz="1800" spc="-114" dirty="0">
                <a:solidFill>
                  <a:srgbClr val="6D6D6D"/>
                </a:solidFill>
                <a:latin typeface="Trebuchet MS"/>
                <a:cs typeface="Trebuchet MS"/>
              </a:rPr>
              <a:t>o</a:t>
            </a:r>
            <a:r>
              <a:rPr sz="1800" spc="10" dirty="0">
                <a:solidFill>
                  <a:srgbClr val="6D6D6D"/>
                </a:solidFill>
                <a:latin typeface="Trebuchet MS"/>
                <a:cs typeface="Trebuchet MS"/>
              </a:rPr>
              <a:t>r</a:t>
            </a:r>
            <a:r>
              <a:rPr sz="1800" spc="-135" dirty="0">
                <a:solidFill>
                  <a:srgbClr val="6D6D6D"/>
                </a:solidFill>
                <a:latin typeface="Trebuchet MS"/>
                <a:cs typeface="Trebuchet MS"/>
              </a:rPr>
              <a:t>i</a:t>
            </a:r>
            <a:r>
              <a:rPr sz="1800" spc="-120" dirty="0">
                <a:solidFill>
                  <a:srgbClr val="6D6D6D"/>
                </a:solidFill>
                <a:latin typeface="Trebuchet MS"/>
                <a:cs typeface="Trebuchet MS"/>
              </a:rPr>
              <a:t>i</a:t>
            </a:r>
            <a:r>
              <a:rPr sz="1800" spc="-3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55" dirty="0">
                <a:solidFill>
                  <a:srgbClr val="6D6D6D"/>
                </a:solidFill>
                <a:latin typeface="Trebuchet MS"/>
                <a:cs typeface="Trebuchet MS"/>
              </a:rPr>
              <a:t>l</a:t>
            </a:r>
            <a:r>
              <a:rPr sz="1800" spc="-180" dirty="0">
                <a:solidFill>
                  <a:srgbClr val="6D6D6D"/>
                </a:solidFill>
                <a:latin typeface="Trebuchet MS"/>
                <a:cs typeface="Trebuchet MS"/>
              </a:rPr>
              <a:t>a</a:t>
            </a:r>
            <a:r>
              <a:rPr sz="1800" spc="-4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6D6D6D"/>
                </a:solidFill>
                <a:latin typeface="Trebuchet MS"/>
                <a:cs typeface="Trebuchet MS"/>
              </a:rPr>
              <a:t>b</a:t>
            </a:r>
            <a:r>
              <a:rPr sz="1800" spc="-80" dirty="0">
                <a:solidFill>
                  <a:srgbClr val="6D6D6D"/>
                </a:solidFill>
                <a:latin typeface="Trebuchet MS"/>
                <a:cs typeface="Trebuchet MS"/>
              </a:rPr>
              <a:t>u</a:t>
            </a:r>
            <a:r>
              <a:rPr sz="1800" spc="-110" dirty="0">
                <a:solidFill>
                  <a:srgbClr val="6D6D6D"/>
                </a:solidFill>
                <a:latin typeface="Trebuchet MS"/>
                <a:cs typeface="Trebuchet MS"/>
              </a:rPr>
              <a:t>get</a:t>
            </a:r>
            <a:r>
              <a:rPr sz="1800" spc="-120" dirty="0">
                <a:solidFill>
                  <a:srgbClr val="6D6D6D"/>
                </a:solidFill>
                <a:latin typeface="Trebuchet MS"/>
                <a:cs typeface="Trebuchet MS"/>
              </a:rPr>
              <a:t>u</a:t>
            </a:r>
            <a:r>
              <a:rPr sz="1800" spc="-140" dirty="0">
                <a:solidFill>
                  <a:srgbClr val="6D6D6D"/>
                </a:solidFill>
                <a:latin typeface="Trebuchet MS"/>
                <a:cs typeface="Trebuchet MS"/>
              </a:rPr>
              <a:t>l</a:t>
            </a:r>
            <a:r>
              <a:rPr sz="1800" spc="-7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6D6D6D"/>
                </a:solidFill>
                <a:latin typeface="Trebuchet MS"/>
                <a:cs typeface="Trebuchet MS"/>
              </a:rPr>
              <a:t>p</a:t>
            </a:r>
            <a:r>
              <a:rPr sz="1800" spc="-80" dirty="0">
                <a:solidFill>
                  <a:srgbClr val="6D6D6D"/>
                </a:solidFill>
                <a:latin typeface="Trebuchet MS"/>
                <a:cs typeface="Trebuchet MS"/>
              </a:rPr>
              <a:t>u</a:t>
            </a:r>
            <a:r>
              <a:rPr sz="1800" spc="-100" dirty="0">
                <a:solidFill>
                  <a:srgbClr val="6D6D6D"/>
                </a:solidFill>
                <a:latin typeface="Trebuchet MS"/>
                <a:cs typeface="Trebuchet MS"/>
              </a:rPr>
              <a:t>b</a:t>
            </a:r>
            <a:r>
              <a:rPr sz="1800" spc="-155" dirty="0">
                <a:solidFill>
                  <a:srgbClr val="6D6D6D"/>
                </a:solidFill>
                <a:latin typeface="Trebuchet MS"/>
                <a:cs typeface="Trebuchet MS"/>
              </a:rPr>
              <a:t>l</a:t>
            </a:r>
            <a:r>
              <a:rPr sz="1800" spc="-135" dirty="0">
                <a:solidFill>
                  <a:srgbClr val="6D6D6D"/>
                </a:solidFill>
                <a:latin typeface="Trebuchet MS"/>
                <a:cs typeface="Trebuchet MS"/>
              </a:rPr>
              <a:t>i</a:t>
            </a:r>
            <a:r>
              <a:rPr sz="1800" spc="-105" dirty="0">
                <a:solidFill>
                  <a:srgbClr val="6D6D6D"/>
                </a:solidFill>
                <a:latin typeface="Trebuchet MS"/>
                <a:cs typeface="Trebuchet MS"/>
              </a:rPr>
              <a:t>c</a:t>
            </a:r>
            <a:r>
              <a:rPr sz="1800" spc="-1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25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-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i</a:t>
            </a:r>
            <a:r>
              <a:rPr sz="1800" spc="10" dirty="0">
                <a:solidFill>
                  <a:srgbClr val="3C3C3C"/>
                </a:solidFill>
                <a:latin typeface="Trebuchet MS"/>
                <a:cs typeface="Trebuchet MS"/>
              </a:rPr>
              <a:t>o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n</a:t>
            </a:r>
            <a:r>
              <a:rPr sz="1800" spc="-200" dirty="0">
                <a:solidFill>
                  <a:srgbClr val="3C3C3C"/>
                </a:solidFill>
                <a:latin typeface="Trebuchet MS"/>
                <a:cs typeface="Trebuchet MS"/>
              </a:rPr>
              <a:t>a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l</a:t>
            </a:r>
            <a:r>
              <a:rPr sz="1800" spc="-270" dirty="0">
                <a:solidFill>
                  <a:srgbClr val="3C3C3C"/>
                </a:solidFill>
                <a:latin typeface="Trebuchet MS"/>
                <a:cs typeface="Trebuchet MS"/>
              </a:rPr>
              <a:t>.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8912" y="615695"/>
            <a:ext cx="11311255" cy="1188720"/>
          </a:xfrm>
          <a:prstGeom prst="rect">
            <a:avLst/>
          </a:prstGeom>
          <a:solidFill>
            <a:srgbClr val="1A315F"/>
          </a:solidFill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4150">
              <a:latin typeface="Times New Roman"/>
              <a:cs typeface="Times New Roman"/>
            </a:endParaRPr>
          </a:p>
          <a:p>
            <a:pPr marL="233679">
              <a:lnSpc>
                <a:spcPct val="100000"/>
              </a:lnSpc>
            </a:pPr>
            <a:r>
              <a:rPr sz="2800" spc="90" dirty="0">
                <a:solidFill>
                  <a:srgbClr val="FFFFFF"/>
                </a:solidFill>
              </a:rPr>
              <a:t>OB</a:t>
            </a:r>
            <a:r>
              <a:rPr sz="2800" spc="90" dirty="0">
                <a:solidFill>
                  <a:srgbClr val="FFFFFF"/>
                </a:solidFill>
                <a:latin typeface="Calibri"/>
                <a:cs typeface="Calibri"/>
              </a:rPr>
              <a:t>Ț</a:t>
            </a:r>
            <a:r>
              <a:rPr sz="2800" spc="90" dirty="0">
                <a:solidFill>
                  <a:srgbClr val="FFFFFF"/>
                </a:solidFill>
              </a:rPr>
              <a:t>INEREA</a:t>
            </a:r>
            <a:r>
              <a:rPr sz="2800" spc="-150" dirty="0">
                <a:solidFill>
                  <a:srgbClr val="FFFFFF"/>
                </a:solidFill>
              </a:rPr>
              <a:t> </a:t>
            </a:r>
            <a:r>
              <a:rPr sz="2800" spc="20" dirty="0">
                <a:solidFill>
                  <a:srgbClr val="FFFFFF"/>
                </a:solidFill>
              </a:rPr>
              <a:t>STATUTULUI</a:t>
            </a:r>
            <a:r>
              <a:rPr sz="2800" spc="-130" dirty="0">
                <a:solidFill>
                  <a:srgbClr val="FFFFFF"/>
                </a:solidFill>
              </a:rPr>
              <a:t> </a:t>
            </a:r>
            <a:r>
              <a:rPr sz="2800" spc="145" dirty="0">
                <a:solidFill>
                  <a:srgbClr val="FFFFFF"/>
                </a:solidFill>
              </a:rPr>
              <a:t>DE</a:t>
            </a:r>
            <a:r>
              <a:rPr sz="2800" spc="-70" dirty="0">
                <a:solidFill>
                  <a:srgbClr val="FFFFFF"/>
                </a:solidFill>
              </a:rPr>
              <a:t> </a:t>
            </a:r>
            <a:r>
              <a:rPr sz="2800" spc="65" dirty="0">
                <a:solidFill>
                  <a:srgbClr val="FFFFFF"/>
                </a:solidFill>
              </a:rPr>
              <a:t>ÎNTREPRINDERE</a:t>
            </a:r>
            <a:r>
              <a:rPr sz="2800" spc="-140" dirty="0">
                <a:solidFill>
                  <a:srgbClr val="FFFFFF"/>
                </a:solidFill>
              </a:rPr>
              <a:t> </a:t>
            </a:r>
            <a:r>
              <a:rPr sz="2800" spc="140" dirty="0">
                <a:solidFill>
                  <a:srgbClr val="FFFFFF"/>
                </a:solidFill>
              </a:rPr>
              <a:t>SOCIALĂ</a:t>
            </a:r>
            <a:r>
              <a:rPr sz="2800" spc="-100" dirty="0">
                <a:solidFill>
                  <a:srgbClr val="FFFFFF"/>
                </a:solidFill>
              </a:rPr>
              <a:t> </a:t>
            </a:r>
            <a:r>
              <a:rPr sz="2800" spc="145" dirty="0">
                <a:solidFill>
                  <a:srgbClr val="FFFFFF"/>
                </a:solidFill>
              </a:rPr>
              <a:t>DE</a:t>
            </a:r>
            <a:r>
              <a:rPr sz="2800" spc="-90" dirty="0">
                <a:solidFill>
                  <a:srgbClr val="FFFFFF"/>
                </a:solidFill>
              </a:rPr>
              <a:t> </a:t>
            </a:r>
            <a:r>
              <a:rPr sz="2800" spc="10" dirty="0">
                <a:solidFill>
                  <a:srgbClr val="FFFFFF"/>
                </a:solidFill>
              </a:rPr>
              <a:t>INSER</a:t>
            </a:r>
            <a:r>
              <a:rPr sz="2800" spc="10" dirty="0">
                <a:solidFill>
                  <a:srgbClr val="FFFFFF"/>
                </a:solidFill>
                <a:latin typeface="Calibri"/>
                <a:cs typeface="Calibri"/>
              </a:rPr>
              <a:t>Ț</a:t>
            </a:r>
            <a:r>
              <a:rPr sz="2800" spc="10" dirty="0">
                <a:solidFill>
                  <a:srgbClr val="FFFFFF"/>
                </a:solidFill>
              </a:rPr>
              <a:t>IE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30833" y="2827363"/>
            <a:ext cx="9980295" cy="3282950"/>
          </a:xfrm>
          <a:prstGeom prst="rect">
            <a:avLst/>
          </a:prstGeom>
        </p:spPr>
        <p:txBody>
          <a:bodyPr vert="horz" wrap="square" lIns="0" tIns="144145" rIns="0" bIns="0" rtlCol="0">
            <a:spAutoFit/>
          </a:bodyPr>
          <a:lstStyle/>
          <a:p>
            <a:pPr marL="317500" indent="-304800">
              <a:lnSpc>
                <a:spcPct val="100000"/>
              </a:lnSpc>
              <a:spcBef>
                <a:spcPts val="113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spc="-100" dirty="0">
                <a:solidFill>
                  <a:srgbClr val="6D6D6D"/>
                </a:solidFill>
                <a:latin typeface="Trebuchet MS"/>
                <a:cs typeface="Trebuchet MS"/>
              </a:rPr>
              <a:t>suplimentar</a:t>
            </a:r>
            <a:r>
              <a:rPr sz="1800" spc="-5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65" dirty="0">
                <a:solidFill>
                  <a:srgbClr val="3C3C3C"/>
                </a:solidFill>
                <a:latin typeface="Trebuchet MS"/>
                <a:cs typeface="Trebuchet MS"/>
              </a:rPr>
              <a:t>la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condi</a:t>
            </a:r>
            <a:r>
              <a:rPr sz="1800" spc="-9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iile</a:t>
            </a:r>
            <a:r>
              <a:rPr sz="1800" spc="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stipulate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5" dirty="0">
                <a:solidFill>
                  <a:srgbClr val="3C3C3C"/>
                </a:solidFill>
                <a:latin typeface="Trebuchet MS"/>
                <a:cs typeface="Trebuchet MS"/>
              </a:rPr>
              <a:t>mai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sus</a:t>
            </a:r>
            <a:endParaRPr sz="1800">
              <a:latin typeface="Trebuchet MS"/>
              <a:cs typeface="Trebuchet MS"/>
            </a:endParaRPr>
          </a:p>
          <a:p>
            <a:pPr marL="317500" indent="-304800">
              <a:lnSpc>
                <a:spcPct val="100000"/>
              </a:lnSpc>
              <a:spcBef>
                <a:spcPts val="103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16865" algn="l"/>
                <a:tab pos="317500" algn="l"/>
              </a:tabLst>
            </a:pPr>
            <a:r>
              <a:rPr sz="1800" spc="-5" dirty="0">
                <a:solidFill>
                  <a:srgbClr val="6D6D6D"/>
                </a:solidFill>
                <a:latin typeface="Trebuchet MS"/>
                <a:cs typeface="Trebuchet MS"/>
              </a:rPr>
              <a:t>Are</a:t>
            </a:r>
            <a:r>
              <a:rPr sz="1800" spc="-4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6D6D6D"/>
                </a:solidFill>
                <a:latin typeface="Trebuchet MS"/>
                <a:cs typeface="Trebuchet MS"/>
              </a:rPr>
              <a:t>permanent</a:t>
            </a:r>
            <a:r>
              <a:rPr sz="1800" spc="-11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6D6D6D"/>
                </a:solidFill>
                <a:latin typeface="Trebuchet MS"/>
                <a:cs typeface="Trebuchet MS"/>
              </a:rPr>
              <a:t>cel</a:t>
            </a:r>
            <a:r>
              <a:rPr sz="1800" spc="-2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6D6D6D"/>
                </a:solidFill>
                <a:latin typeface="Trebuchet MS"/>
                <a:cs typeface="Trebuchet MS"/>
              </a:rPr>
              <a:t>pu</a:t>
            </a:r>
            <a:r>
              <a:rPr sz="1800" spc="-75" dirty="0">
                <a:solidFill>
                  <a:srgbClr val="6D6D6D"/>
                </a:solidFill>
                <a:latin typeface="Calibri"/>
                <a:cs typeface="Calibri"/>
              </a:rPr>
              <a:t>ț</a:t>
            </a:r>
            <a:r>
              <a:rPr sz="1800" spc="-75" dirty="0">
                <a:solidFill>
                  <a:srgbClr val="6D6D6D"/>
                </a:solidFill>
                <a:latin typeface="Trebuchet MS"/>
                <a:cs typeface="Trebuchet MS"/>
              </a:rPr>
              <a:t>in</a:t>
            </a:r>
            <a:r>
              <a:rPr sz="1800" spc="-5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20" dirty="0">
                <a:solidFill>
                  <a:srgbClr val="6D6D6D"/>
                </a:solidFill>
                <a:latin typeface="Trebuchet MS"/>
                <a:cs typeface="Trebuchet MS"/>
              </a:rPr>
              <a:t>30%</a:t>
            </a:r>
            <a:r>
              <a:rPr sz="1800" spc="-8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6D6D6D"/>
                </a:solidFill>
                <a:latin typeface="Trebuchet MS"/>
                <a:cs typeface="Trebuchet MS"/>
              </a:rPr>
              <a:t>din</a:t>
            </a:r>
            <a:r>
              <a:rPr sz="1800" spc="-3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45" dirty="0">
                <a:solidFill>
                  <a:srgbClr val="6D6D6D"/>
                </a:solidFill>
                <a:latin typeface="Trebuchet MS"/>
                <a:cs typeface="Trebuchet MS"/>
              </a:rPr>
              <a:t>angaja</a:t>
            </a:r>
            <a:r>
              <a:rPr sz="1800" spc="-145" dirty="0">
                <a:solidFill>
                  <a:srgbClr val="6D6D6D"/>
                </a:solidFill>
                <a:latin typeface="Calibri"/>
                <a:cs typeface="Calibri"/>
              </a:rPr>
              <a:t>ț</a:t>
            </a:r>
            <a:r>
              <a:rPr sz="1800" spc="-145" dirty="0">
                <a:solidFill>
                  <a:srgbClr val="6D6D6D"/>
                </a:solidFill>
                <a:latin typeface="Trebuchet MS"/>
                <a:cs typeface="Trebuchet MS"/>
              </a:rPr>
              <a:t>i</a:t>
            </a:r>
            <a:r>
              <a:rPr sz="1800" spc="-5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6D6D6D"/>
                </a:solidFill>
                <a:latin typeface="Trebuchet MS"/>
                <a:cs typeface="Trebuchet MS"/>
              </a:rPr>
              <a:t>persoane</a:t>
            </a:r>
            <a:r>
              <a:rPr sz="1800" spc="-8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6D6D6D"/>
                </a:solidFill>
                <a:latin typeface="Trebuchet MS"/>
                <a:cs typeface="Trebuchet MS"/>
              </a:rPr>
              <a:t>din</a:t>
            </a:r>
            <a:r>
              <a:rPr sz="1800" spc="-3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6D6D6D"/>
                </a:solidFill>
                <a:latin typeface="Trebuchet MS"/>
                <a:cs typeface="Trebuchet MS"/>
              </a:rPr>
              <a:t>categorii</a:t>
            </a:r>
            <a:r>
              <a:rPr sz="1800" spc="-5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6D6D6D"/>
                </a:solidFill>
                <a:latin typeface="Trebuchet MS"/>
                <a:cs typeface="Trebuchet MS"/>
              </a:rPr>
              <a:t>defavorizate</a:t>
            </a:r>
            <a:r>
              <a:rPr sz="1800" spc="1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50" dirty="0">
                <a:solidFill>
                  <a:srgbClr val="3C3C3C"/>
                </a:solidFill>
                <a:latin typeface="Trebuchet MS"/>
                <a:cs typeface="Trebuchet MS"/>
              </a:rPr>
              <a:t>ale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popula</a:t>
            </a:r>
            <a:r>
              <a:rPr sz="1800" spc="-11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iei,</a:t>
            </a:r>
            <a:r>
              <a:rPr sz="1800" spc="-2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iar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timpul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endParaRPr sz="1800">
              <a:latin typeface="Trebuchet MS"/>
              <a:cs typeface="Trebuchet MS"/>
            </a:endParaRPr>
          </a:p>
          <a:p>
            <a:pPr marR="279400" algn="ctr">
              <a:lnSpc>
                <a:spcPct val="100000"/>
              </a:lnSpc>
            </a:pP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muncă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cumulat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60" dirty="0">
                <a:solidFill>
                  <a:srgbClr val="3C3C3C"/>
                </a:solidFill>
                <a:latin typeface="Trebuchet MS"/>
                <a:cs typeface="Trebuchet MS"/>
              </a:rPr>
              <a:t>al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acestora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să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reprezinte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cel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pu</a:t>
            </a:r>
            <a:r>
              <a:rPr sz="1800" spc="-7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in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20" dirty="0">
                <a:solidFill>
                  <a:srgbClr val="3C3C3C"/>
                </a:solidFill>
                <a:latin typeface="Trebuchet MS"/>
                <a:cs typeface="Trebuchet MS"/>
              </a:rPr>
              <a:t>30%</a:t>
            </a:r>
            <a:r>
              <a:rPr sz="1800" spc="-7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din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totalul</a:t>
            </a:r>
            <a:r>
              <a:rPr sz="1800" spc="-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timpului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muncă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60" dirty="0">
                <a:solidFill>
                  <a:srgbClr val="3C3C3C"/>
                </a:solidFill>
                <a:latin typeface="Trebuchet MS"/>
                <a:cs typeface="Trebuchet MS"/>
              </a:rPr>
              <a:t>al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angaja</a:t>
            </a:r>
            <a:r>
              <a:rPr sz="1800" spc="-13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130" dirty="0">
                <a:solidFill>
                  <a:srgbClr val="3C3C3C"/>
                </a:solidFill>
                <a:latin typeface="Trebuchet MS"/>
                <a:cs typeface="Trebuchet MS"/>
              </a:rPr>
              <a:t>ilor;</a:t>
            </a:r>
            <a:endParaRPr sz="1800">
              <a:latin typeface="Trebuchet MS"/>
              <a:cs typeface="Trebuchet MS"/>
            </a:endParaRPr>
          </a:p>
          <a:p>
            <a:pPr marL="304165" marR="267970" indent="-304165">
              <a:lnSpc>
                <a:spcPts val="2150"/>
              </a:lnSpc>
              <a:spcBef>
                <a:spcPts val="1060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304165" algn="l"/>
                <a:tab pos="317500" algn="l"/>
              </a:tabLst>
            </a:pP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Stipulează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70" dirty="0">
                <a:solidFill>
                  <a:srgbClr val="3C3C3C"/>
                </a:solidFill>
                <a:latin typeface="Trebuchet MS"/>
                <a:cs typeface="Trebuchet MS"/>
              </a:rPr>
              <a:t>expres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în</a:t>
            </a:r>
            <a:r>
              <a:rPr sz="1800" spc="-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actul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constituire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45" dirty="0">
                <a:solidFill>
                  <a:srgbClr val="3C3C3C"/>
                </a:solidFill>
                <a:latin typeface="Trebuchet MS"/>
                <a:cs typeface="Trebuchet MS"/>
              </a:rPr>
              <a:t>ca</a:t>
            </a:r>
            <a:r>
              <a:rPr sz="180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6D6D6D"/>
                </a:solidFill>
                <a:latin typeface="Trebuchet MS"/>
                <a:cs typeface="Trebuchet MS"/>
              </a:rPr>
              <a:t>obiectiv</a:t>
            </a:r>
            <a:r>
              <a:rPr sz="1800" spc="-3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6D6D6D"/>
                </a:solidFill>
                <a:latin typeface="Trebuchet MS"/>
                <a:cs typeface="Trebuchet MS"/>
              </a:rPr>
              <a:t>crearea</a:t>
            </a:r>
            <a:r>
              <a:rPr sz="1800" spc="-5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65" dirty="0">
                <a:solidFill>
                  <a:srgbClr val="6D6D6D"/>
                </a:solidFill>
                <a:latin typeface="Trebuchet MS"/>
                <a:cs typeface="Trebuchet MS"/>
              </a:rPr>
              <a:t>locurilor</a:t>
            </a:r>
            <a:r>
              <a:rPr sz="1800" spc="-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6D6D6D"/>
                </a:solidFill>
                <a:latin typeface="Trebuchet MS"/>
                <a:cs typeface="Trebuchet MS"/>
              </a:rPr>
              <a:t>de</a:t>
            </a:r>
            <a:r>
              <a:rPr sz="1800" spc="-3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6D6D6D"/>
                </a:solidFill>
                <a:latin typeface="Trebuchet MS"/>
                <a:cs typeface="Trebuchet MS"/>
              </a:rPr>
              <a:t>muncă</a:t>
            </a:r>
            <a:r>
              <a:rPr sz="1800" spc="-7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6D6D6D"/>
                </a:solidFill>
                <a:latin typeface="Trebuchet MS"/>
                <a:cs typeface="Trebuchet MS"/>
              </a:rPr>
              <a:t>pentru</a:t>
            </a:r>
            <a:r>
              <a:rPr sz="1800" spc="-7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6D6D6D"/>
                </a:solidFill>
                <a:latin typeface="Trebuchet MS"/>
                <a:cs typeface="Trebuchet MS"/>
              </a:rPr>
              <a:t>persoanele</a:t>
            </a:r>
            <a:r>
              <a:rPr sz="1800" spc="-5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6D6D6D"/>
                </a:solidFill>
                <a:latin typeface="Trebuchet MS"/>
                <a:cs typeface="Trebuchet MS"/>
              </a:rPr>
              <a:t>din</a:t>
            </a:r>
            <a:endParaRPr sz="1800">
              <a:latin typeface="Trebuchet MS"/>
              <a:cs typeface="Trebuchet MS"/>
            </a:endParaRPr>
          </a:p>
          <a:p>
            <a:pPr marR="5868035" algn="ctr">
              <a:lnSpc>
                <a:spcPts val="2150"/>
              </a:lnSpc>
            </a:pPr>
            <a:r>
              <a:rPr sz="1800" spc="-110" dirty="0">
                <a:solidFill>
                  <a:srgbClr val="6D6D6D"/>
                </a:solidFill>
                <a:latin typeface="Trebuchet MS"/>
                <a:cs typeface="Trebuchet MS"/>
              </a:rPr>
              <a:t>categoriile</a:t>
            </a:r>
            <a:r>
              <a:rPr sz="1800" spc="-1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25" dirty="0">
                <a:solidFill>
                  <a:srgbClr val="6D6D6D"/>
                </a:solidFill>
                <a:latin typeface="Trebuchet MS"/>
                <a:cs typeface="Trebuchet MS"/>
              </a:rPr>
              <a:t>defavorizate</a:t>
            </a:r>
            <a:r>
              <a:rPr sz="1800" spc="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50" dirty="0">
                <a:solidFill>
                  <a:srgbClr val="3C3C3C"/>
                </a:solidFill>
                <a:latin typeface="Trebuchet MS"/>
                <a:cs typeface="Trebuchet MS"/>
              </a:rPr>
              <a:t>ale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popula</a:t>
            </a:r>
            <a:r>
              <a:rPr sz="1800" spc="-114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iei.</a:t>
            </a:r>
            <a:endParaRPr sz="18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</a:pPr>
            <a:endParaRPr sz="21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785"/>
              </a:spcBef>
            </a:pP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Statutul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întreprindere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socială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se</a:t>
            </a:r>
            <a:r>
              <a:rPr sz="1800" spc="-2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atribuie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către</a:t>
            </a:r>
            <a:r>
              <a:rPr sz="180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55" dirty="0">
                <a:solidFill>
                  <a:srgbClr val="6D6D6D"/>
                </a:solidFill>
                <a:latin typeface="Trebuchet MS"/>
                <a:cs typeface="Trebuchet MS"/>
              </a:rPr>
              <a:t>Comisia</a:t>
            </a:r>
            <a:r>
              <a:rPr sz="1800" spc="-3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70" dirty="0">
                <a:solidFill>
                  <a:srgbClr val="6D6D6D"/>
                </a:solidFill>
                <a:latin typeface="Trebuchet MS"/>
                <a:cs typeface="Trebuchet MS"/>
              </a:rPr>
              <a:t>Na</a:t>
            </a:r>
            <a:r>
              <a:rPr sz="1800" spc="-70" dirty="0">
                <a:solidFill>
                  <a:srgbClr val="6D6D6D"/>
                </a:solidFill>
                <a:latin typeface="Calibri"/>
                <a:cs typeface="Calibri"/>
              </a:rPr>
              <a:t>ț</a:t>
            </a:r>
            <a:r>
              <a:rPr sz="1800" spc="-70" dirty="0">
                <a:solidFill>
                  <a:srgbClr val="6D6D6D"/>
                </a:solidFill>
                <a:latin typeface="Trebuchet MS"/>
                <a:cs typeface="Trebuchet MS"/>
              </a:rPr>
              <a:t>ională</a:t>
            </a:r>
            <a:r>
              <a:rPr sz="1800" spc="-3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6D6D6D"/>
                </a:solidFill>
                <a:latin typeface="Trebuchet MS"/>
                <a:cs typeface="Trebuchet MS"/>
              </a:rPr>
              <a:t>pentru</a:t>
            </a:r>
            <a:r>
              <a:rPr sz="1800" spc="-26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70" dirty="0">
                <a:solidFill>
                  <a:srgbClr val="6D6D6D"/>
                </a:solidFill>
                <a:latin typeface="Trebuchet MS"/>
                <a:cs typeface="Trebuchet MS"/>
              </a:rPr>
              <a:t>Antreprenoriat</a:t>
            </a:r>
            <a:r>
              <a:rPr sz="1800" spc="-55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6D6D6D"/>
                </a:solidFill>
                <a:latin typeface="Trebuchet MS"/>
                <a:cs typeface="Trebuchet MS"/>
              </a:rPr>
              <a:t>Social</a:t>
            </a:r>
            <a:r>
              <a:rPr sz="1800" dirty="0">
                <a:solidFill>
                  <a:srgbClr val="6D6D6D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pe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un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termen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3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65" dirty="0">
                <a:solidFill>
                  <a:srgbClr val="3C3C3C"/>
                </a:solidFill>
                <a:latin typeface="Trebuchet MS"/>
                <a:cs typeface="Trebuchet MS"/>
              </a:rPr>
              <a:t>ani,</a:t>
            </a:r>
            <a:r>
              <a:rPr sz="1800" spc="-2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cu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posibilitatea</a:t>
            </a:r>
            <a:r>
              <a:rPr sz="1800" spc="-1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prelungirii.</a:t>
            </a:r>
            <a:r>
              <a:rPr sz="1800" spc="-2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Comisia</a:t>
            </a:r>
            <a:r>
              <a:rPr sz="1800" spc="2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235" dirty="0">
                <a:solidFill>
                  <a:srgbClr val="3C3C3C"/>
                </a:solidFill>
                <a:latin typeface="Trebuchet MS"/>
                <a:cs typeface="Trebuchet MS"/>
              </a:rPr>
              <a:t>–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11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0" dirty="0">
                <a:solidFill>
                  <a:srgbClr val="3C3C3C"/>
                </a:solidFill>
                <a:latin typeface="Trebuchet MS"/>
                <a:cs typeface="Trebuchet MS"/>
              </a:rPr>
              <a:t>membri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65" dirty="0">
                <a:solidFill>
                  <a:srgbClr val="3C3C3C"/>
                </a:solidFill>
                <a:latin typeface="Trebuchet MS"/>
                <a:cs typeface="Trebuchet MS"/>
              </a:rPr>
              <a:t>(6</a:t>
            </a:r>
            <a:r>
              <a:rPr sz="1800" spc="-5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105" dirty="0">
                <a:solidFill>
                  <a:srgbClr val="3C3C3C"/>
                </a:solidFill>
                <a:latin typeface="Trebuchet MS"/>
                <a:cs typeface="Trebuchet MS"/>
              </a:rPr>
              <a:t>+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45" dirty="0">
                <a:solidFill>
                  <a:srgbClr val="3C3C3C"/>
                </a:solidFill>
                <a:latin typeface="Trebuchet MS"/>
                <a:cs typeface="Trebuchet MS"/>
              </a:rPr>
              <a:t>1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105" dirty="0">
                <a:solidFill>
                  <a:srgbClr val="3C3C3C"/>
                </a:solidFill>
                <a:latin typeface="Trebuchet MS"/>
                <a:cs typeface="Trebuchet MS"/>
              </a:rPr>
              <a:t>+</a:t>
            </a:r>
            <a:r>
              <a:rPr sz="1800" spc="-3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4)</a:t>
            </a:r>
            <a:endParaRPr sz="1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05"/>
              </a:spcBef>
            </a:pPr>
            <a:r>
              <a:rPr sz="1800" spc="-70" dirty="0">
                <a:solidFill>
                  <a:srgbClr val="3C3C3C"/>
                </a:solidFill>
                <a:latin typeface="Trebuchet MS"/>
                <a:cs typeface="Trebuchet MS"/>
              </a:rPr>
              <a:t>În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Registrul</a:t>
            </a:r>
            <a:r>
              <a:rPr sz="1800" spc="-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stat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80" dirty="0">
                <a:solidFill>
                  <a:srgbClr val="3C3C3C"/>
                </a:solidFill>
                <a:latin typeface="Trebuchet MS"/>
                <a:cs typeface="Trebuchet MS"/>
              </a:rPr>
              <a:t>se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40" dirty="0">
                <a:solidFill>
                  <a:srgbClr val="3C3C3C"/>
                </a:solidFill>
                <a:latin typeface="Trebuchet MS"/>
                <a:cs typeface="Trebuchet MS"/>
              </a:rPr>
              <a:t>adaugă</a:t>
            </a:r>
            <a:r>
              <a:rPr sz="1800" spc="-8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20" dirty="0">
                <a:solidFill>
                  <a:srgbClr val="3C3C3C"/>
                </a:solidFill>
                <a:latin typeface="Trebuchet MS"/>
                <a:cs typeface="Trebuchet MS"/>
              </a:rPr>
              <a:t>sintagma</a:t>
            </a:r>
            <a:r>
              <a:rPr sz="1800" spc="-25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“întreprindere</a:t>
            </a:r>
            <a:r>
              <a:rPr sz="1800" spc="-4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4" dirty="0">
                <a:solidFill>
                  <a:srgbClr val="3C3C3C"/>
                </a:solidFill>
                <a:latin typeface="Trebuchet MS"/>
                <a:cs typeface="Trebuchet MS"/>
              </a:rPr>
              <a:t>socială”</a:t>
            </a:r>
            <a:r>
              <a:rPr sz="1800" spc="-3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0" dirty="0">
                <a:solidFill>
                  <a:srgbClr val="3C3C3C"/>
                </a:solidFill>
                <a:latin typeface="Trebuchet MS"/>
                <a:cs typeface="Trebuchet MS"/>
              </a:rPr>
              <a:t>sau</a:t>
            </a:r>
            <a:r>
              <a:rPr sz="1800" spc="-24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95" dirty="0">
                <a:solidFill>
                  <a:srgbClr val="3C3C3C"/>
                </a:solidFill>
                <a:latin typeface="Trebuchet MS"/>
                <a:cs typeface="Trebuchet MS"/>
              </a:rPr>
              <a:t>“întreprindere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socială</a:t>
            </a:r>
            <a:r>
              <a:rPr sz="1800" spc="-15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10" dirty="0">
                <a:solidFill>
                  <a:srgbClr val="3C3C3C"/>
                </a:solidFill>
                <a:latin typeface="Trebuchet MS"/>
                <a:cs typeface="Trebuchet MS"/>
              </a:rPr>
              <a:t>de</a:t>
            </a:r>
            <a:r>
              <a:rPr sz="1800" spc="-60" dirty="0">
                <a:solidFill>
                  <a:srgbClr val="3C3C3C"/>
                </a:solidFill>
                <a:latin typeface="Trebuchet MS"/>
                <a:cs typeface="Trebuchet MS"/>
              </a:rPr>
              <a:t> 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inser</a:t>
            </a:r>
            <a:r>
              <a:rPr sz="1800" spc="-10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sz="1800" spc="-105" dirty="0">
                <a:solidFill>
                  <a:srgbClr val="3C3C3C"/>
                </a:solidFill>
                <a:latin typeface="Trebuchet MS"/>
                <a:cs typeface="Trebuchet MS"/>
              </a:rPr>
              <a:t>ie”.</a:t>
            </a:r>
            <a:endParaRPr sz="1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8912" y="615695"/>
            <a:ext cx="11311255" cy="1188720"/>
          </a:xfrm>
          <a:prstGeom prst="rect">
            <a:avLst/>
          </a:prstGeom>
          <a:solidFill>
            <a:srgbClr val="1A315F"/>
          </a:solidFill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4150">
              <a:latin typeface="Times New Roman"/>
              <a:cs typeface="Times New Roman"/>
            </a:endParaRPr>
          </a:p>
          <a:p>
            <a:pPr marL="233679">
              <a:lnSpc>
                <a:spcPct val="100000"/>
              </a:lnSpc>
            </a:pPr>
            <a:r>
              <a:rPr sz="2800" b="1" spc="365" dirty="0">
                <a:solidFill>
                  <a:srgbClr val="FFFFFF"/>
                </a:solidFill>
                <a:latin typeface="Trebuchet MS"/>
                <a:cs typeface="Trebuchet MS"/>
              </a:rPr>
              <a:t>DOSA</a:t>
            </a:r>
            <a:r>
              <a:rPr sz="2800" b="1" spc="26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2800" b="1" spc="315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2800" b="1" spc="265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2800" b="1" spc="-509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spc="-75" dirty="0">
                <a:solidFill>
                  <a:srgbClr val="FFFFFF"/>
                </a:solidFill>
              </a:rPr>
              <a:t>V</a:t>
            </a:r>
            <a:r>
              <a:rPr sz="2800" spc="135" dirty="0">
                <a:solidFill>
                  <a:srgbClr val="FFFFFF"/>
                </a:solidFill>
              </a:rPr>
              <a:t>A</a:t>
            </a:r>
            <a:r>
              <a:rPr sz="2800" spc="-130" dirty="0">
                <a:solidFill>
                  <a:srgbClr val="FFFFFF"/>
                </a:solidFill>
              </a:rPr>
              <a:t> </a:t>
            </a:r>
            <a:r>
              <a:rPr sz="2800" b="1" spc="434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2800" b="1" spc="484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800" b="1" spc="500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2800" b="1" spc="5" dirty="0">
                <a:solidFill>
                  <a:srgbClr val="FFFFFF"/>
                </a:solidFill>
                <a:latin typeface="Calibri"/>
                <a:cs typeface="Calibri"/>
              </a:rPr>
              <a:t>Ț</a:t>
            </a:r>
            <a:r>
              <a:rPr sz="2800" b="1" spc="280" dirty="0">
                <a:solidFill>
                  <a:srgbClr val="FFFFFF"/>
                </a:solidFill>
                <a:latin typeface="Trebuchet MS"/>
                <a:cs typeface="Trebuchet MS"/>
              </a:rPr>
              <a:t>INE</a:t>
            </a:r>
            <a:r>
              <a:rPr sz="2800" b="1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b="1" spc="405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2800" b="1" spc="345" dirty="0">
                <a:solidFill>
                  <a:srgbClr val="FFFFFF"/>
                </a:solidFill>
                <a:latin typeface="Trebuchet MS"/>
                <a:cs typeface="Trebuchet MS"/>
              </a:rPr>
              <a:t>RM</a:t>
            </a:r>
            <a:r>
              <a:rPr sz="2800" b="1" spc="310" dirty="0">
                <a:solidFill>
                  <a:srgbClr val="FFFFFF"/>
                </a:solidFill>
                <a:latin typeface="Trebuchet MS"/>
                <a:cs typeface="Trebuchet MS"/>
              </a:rPr>
              <a:t>Ă</a:t>
            </a:r>
            <a:r>
              <a:rPr sz="2800" b="1" spc="105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800" b="1" spc="355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800" b="1" spc="405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2800" b="1" spc="19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2800" b="1" spc="16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800" b="1" spc="175" dirty="0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sz="2800" b="1" spc="185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800" b="1" spc="-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b="1" spc="450" dirty="0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sz="2800" b="1" spc="48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2800" b="1" spc="409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2800" b="1" spc="434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2800" b="1" spc="40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2800" b="1" spc="18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800" b="1" spc="340" dirty="0">
                <a:solidFill>
                  <a:srgbClr val="FFFFFF"/>
                </a:solidFill>
                <a:latin typeface="Trebuchet MS"/>
                <a:cs typeface="Trebuchet MS"/>
              </a:rPr>
              <a:t>NT</a:t>
            </a:r>
            <a:r>
              <a:rPr sz="2800" b="1" spc="31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2800" spc="-415" dirty="0">
                <a:solidFill>
                  <a:srgbClr val="FFFFFF"/>
                </a:solidFill>
              </a:rPr>
              <a:t>: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44145" rIns="0" bIns="0" rtlCol="0">
            <a:spAutoFit/>
          </a:bodyPr>
          <a:lstStyle/>
          <a:p>
            <a:pPr marL="703580" indent="-304800">
              <a:lnSpc>
                <a:spcPct val="100000"/>
              </a:lnSpc>
              <a:spcBef>
                <a:spcPts val="113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703580" algn="l"/>
                <a:tab pos="704215" algn="l"/>
              </a:tabLst>
            </a:pPr>
            <a:r>
              <a:rPr spc="35" dirty="0">
                <a:hlinkClick r:id="rId2"/>
              </a:rPr>
              <a:t>Ce</a:t>
            </a:r>
            <a:r>
              <a:rPr spc="-30" dirty="0">
                <a:hlinkClick r:id="rId2"/>
              </a:rPr>
              <a:t>r</a:t>
            </a:r>
            <a:r>
              <a:rPr spc="-65" dirty="0">
                <a:hlinkClick r:id="rId2"/>
              </a:rPr>
              <a:t>e</a:t>
            </a:r>
            <a:r>
              <a:rPr spc="-90" dirty="0">
                <a:hlinkClick r:id="rId2"/>
              </a:rPr>
              <a:t>r</a:t>
            </a:r>
            <a:r>
              <a:rPr spc="-120" dirty="0">
                <a:hlinkClick r:id="rId2"/>
              </a:rPr>
              <a:t>e</a:t>
            </a:r>
            <a:r>
              <a:rPr spc="-40" dirty="0">
                <a:hlinkClick r:id="rId2"/>
              </a:rPr>
              <a:t> </a:t>
            </a:r>
            <a:r>
              <a:rPr spc="-60" dirty="0">
                <a:hlinkClick r:id="rId2"/>
              </a:rPr>
              <a:t>mod</a:t>
            </a:r>
            <a:r>
              <a:rPr spc="-120" dirty="0">
                <a:hlinkClick r:id="rId2"/>
              </a:rPr>
              <a:t>e</a:t>
            </a:r>
            <a:r>
              <a:rPr spc="-140" dirty="0">
                <a:hlinkClick r:id="rId2"/>
              </a:rPr>
              <a:t>l</a:t>
            </a:r>
            <a:r>
              <a:rPr spc="-30" dirty="0">
                <a:hlinkClick r:id="rId2"/>
              </a:rPr>
              <a:t> </a:t>
            </a:r>
            <a:r>
              <a:rPr spc="-110" dirty="0">
                <a:hlinkClick r:id="rId2"/>
              </a:rPr>
              <a:t>atr</a:t>
            </a:r>
            <a:r>
              <a:rPr spc="-80" dirty="0">
                <a:hlinkClick r:id="rId2"/>
              </a:rPr>
              <a:t>i</a:t>
            </a:r>
            <a:r>
              <a:rPr spc="-100" dirty="0">
                <a:hlinkClick r:id="rId2"/>
              </a:rPr>
              <a:t>b</a:t>
            </a:r>
            <a:r>
              <a:rPr spc="-80" dirty="0">
                <a:hlinkClick r:id="rId2"/>
              </a:rPr>
              <a:t>u</a:t>
            </a:r>
            <a:r>
              <a:rPr spc="-135" dirty="0">
                <a:hlinkClick r:id="rId2"/>
              </a:rPr>
              <a:t>i</a:t>
            </a:r>
            <a:r>
              <a:rPr spc="-35" dirty="0">
                <a:hlinkClick r:id="rId2"/>
              </a:rPr>
              <a:t>r</a:t>
            </a:r>
            <a:r>
              <a:rPr spc="-120" dirty="0">
                <a:hlinkClick r:id="rId2"/>
              </a:rPr>
              <a:t>e</a:t>
            </a:r>
            <a:r>
              <a:rPr spc="-60" dirty="0">
                <a:hlinkClick r:id="rId2"/>
              </a:rPr>
              <a:t> </a:t>
            </a:r>
            <a:r>
              <a:rPr spc="-110" dirty="0">
                <a:hlinkClick r:id="rId2"/>
              </a:rPr>
              <a:t>sa</a:t>
            </a:r>
            <a:r>
              <a:rPr spc="-85" dirty="0">
                <a:hlinkClick r:id="rId2"/>
              </a:rPr>
              <a:t>u</a:t>
            </a:r>
            <a:r>
              <a:rPr spc="-55" dirty="0">
                <a:hlinkClick r:id="rId2"/>
              </a:rPr>
              <a:t> </a:t>
            </a:r>
            <a:r>
              <a:rPr spc="-100" dirty="0">
                <a:hlinkClick r:id="rId2"/>
              </a:rPr>
              <a:t>p</a:t>
            </a:r>
            <a:r>
              <a:rPr spc="-35" dirty="0">
                <a:hlinkClick r:id="rId2"/>
              </a:rPr>
              <a:t>r</a:t>
            </a:r>
            <a:r>
              <a:rPr spc="-165" dirty="0">
                <a:hlinkClick r:id="rId2"/>
              </a:rPr>
              <a:t>e</a:t>
            </a:r>
            <a:r>
              <a:rPr spc="-105" dirty="0">
                <a:hlinkClick r:id="rId2"/>
              </a:rPr>
              <a:t>l</a:t>
            </a:r>
            <a:r>
              <a:rPr spc="-80" dirty="0">
                <a:hlinkClick r:id="rId2"/>
              </a:rPr>
              <a:t>un</a:t>
            </a:r>
            <a:r>
              <a:rPr spc="-165" dirty="0">
                <a:hlinkClick r:id="rId2"/>
              </a:rPr>
              <a:t>g</a:t>
            </a:r>
            <a:r>
              <a:rPr spc="-110" dirty="0">
                <a:hlinkClick r:id="rId2"/>
              </a:rPr>
              <a:t>i</a:t>
            </a:r>
            <a:r>
              <a:rPr spc="-35" dirty="0">
                <a:hlinkClick r:id="rId2"/>
              </a:rPr>
              <a:t>r</a:t>
            </a:r>
            <a:r>
              <a:rPr spc="-120" dirty="0">
                <a:hlinkClick r:id="rId2"/>
              </a:rPr>
              <a:t>e</a:t>
            </a:r>
            <a:r>
              <a:rPr spc="-35" dirty="0">
                <a:hlinkClick r:id="rId2"/>
              </a:rPr>
              <a:t> </a:t>
            </a:r>
            <a:r>
              <a:rPr spc="-100" dirty="0">
                <a:hlinkClick r:id="rId2"/>
              </a:rPr>
              <a:t>stat</a:t>
            </a:r>
            <a:r>
              <a:rPr spc="-125" dirty="0">
                <a:hlinkClick r:id="rId2"/>
              </a:rPr>
              <a:t>u</a:t>
            </a:r>
            <a:r>
              <a:rPr spc="-114" dirty="0">
                <a:hlinkClick r:id="rId2"/>
              </a:rPr>
              <a:t>t</a:t>
            </a:r>
            <a:r>
              <a:rPr u="none" spc="-250" dirty="0">
                <a:solidFill>
                  <a:srgbClr val="3C3C3C"/>
                </a:solidFill>
              </a:rPr>
              <a:t>;</a:t>
            </a:r>
          </a:p>
          <a:p>
            <a:pPr marL="703580" indent="-304800">
              <a:lnSpc>
                <a:spcPts val="2150"/>
              </a:lnSpc>
              <a:spcBef>
                <a:spcPts val="103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703580" algn="l"/>
                <a:tab pos="704215" algn="l"/>
              </a:tabLst>
            </a:pPr>
            <a:r>
              <a:rPr u="none" spc="-90" dirty="0">
                <a:solidFill>
                  <a:srgbClr val="3C3C3C"/>
                </a:solidFill>
              </a:rPr>
              <a:t>Procesul-verbal</a:t>
            </a:r>
            <a:r>
              <a:rPr u="none" spc="-50" dirty="0">
                <a:solidFill>
                  <a:srgbClr val="3C3C3C"/>
                </a:solidFill>
              </a:rPr>
              <a:t> </a:t>
            </a:r>
            <a:r>
              <a:rPr u="none" spc="-160" dirty="0">
                <a:solidFill>
                  <a:srgbClr val="3C3C3C"/>
                </a:solidFill>
              </a:rPr>
              <a:t>al</a:t>
            </a:r>
            <a:r>
              <a:rPr u="none" spc="-215" dirty="0">
                <a:solidFill>
                  <a:srgbClr val="3C3C3C"/>
                </a:solidFill>
              </a:rPr>
              <a:t> </a:t>
            </a:r>
            <a:r>
              <a:rPr u="none" spc="-65" dirty="0">
                <a:solidFill>
                  <a:srgbClr val="3C3C3C"/>
                </a:solidFill>
              </a:rPr>
              <a:t>Adunării </a:t>
            </a:r>
            <a:r>
              <a:rPr u="none" spc="-110" dirty="0">
                <a:solidFill>
                  <a:srgbClr val="3C3C3C"/>
                </a:solidFill>
              </a:rPr>
              <a:t>generale</a:t>
            </a:r>
            <a:r>
              <a:rPr u="none" spc="-55" dirty="0">
                <a:solidFill>
                  <a:srgbClr val="3C3C3C"/>
                </a:solidFill>
              </a:rPr>
              <a:t> </a:t>
            </a:r>
            <a:r>
              <a:rPr u="none" spc="-180" dirty="0">
                <a:solidFill>
                  <a:srgbClr val="3C3C3C"/>
                </a:solidFill>
              </a:rPr>
              <a:t>a</a:t>
            </a:r>
            <a:r>
              <a:rPr u="none" spc="-30" dirty="0">
                <a:solidFill>
                  <a:srgbClr val="3C3C3C"/>
                </a:solidFill>
              </a:rPr>
              <a:t> </a:t>
            </a:r>
            <a:r>
              <a:rPr u="none" spc="-75" dirty="0">
                <a:solidFill>
                  <a:srgbClr val="3C3C3C"/>
                </a:solidFill>
              </a:rPr>
              <a:t>membrilor</a:t>
            </a:r>
            <a:r>
              <a:rPr u="none" spc="-20" dirty="0">
                <a:solidFill>
                  <a:srgbClr val="3C3C3C"/>
                </a:solidFill>
              </a:rPr>
              <a:t> </a:t>
            </a:r>
            <a:r>
              <a:rPr u="none" spc="-100" dirty="0">
                <a:solidFill>
                  <a:srgbClr val="3C3C3C"/>
                </a:solidFill>
              </a:rPr>
              <a:t>sau</a:t>
            </a:r>
            <a:r>
              <a:rPr u="none" spc="-70" dirty="0">
                <a:solidFill>
                  <a:srgbClr val="3C3C3C"/>
                </a:solidFill>
              </a:rPr>
              <a:t> </a:t>
            </a:r>
            <a:r>
              <a:rPr u="none" spc="-180" dirty="0">
                <a:solidFill>
                  <a:srgbClr val="3C3C3C"/>
                </a:solidFill>
              </a:rPr>
              <a:t>a</a:t>
            </a:r>
            <a:r>
              <a:rPr u="none" spc="-35" dirty="0">
                <a:solidFill>
                  <a:srgbClr val="3C3C3C"/>
                </a:solidFill>
              </a:rPr>
              <a:t> </a:t>
            </a:r>
            <a:r>
              <a:rPr u="none" spc="-75" dirty="0">
                <a:solidFill>
                  <a:srgbClr val="3C3C3C"/>
                </a:solidFill>
              </a:rPr>
              <a:t>fondatorilor</a:t>
            </a:r>
            <a:r>
              <a:rPr u="none" spc="-25" dirty="0">
                <a:solidFill>
                  <a:srgbClr val="3C3C3C"/>
                </a:solidFill>
              </a:rPr>
              <a:t> </a:t>
            </a:r>
            <a:r>
              <a:rPr u="none" spc="-75" dirty="0">
                <a:solidFill>
                  <a:srgbClr val="3C3C3C"/>
                </a:solidFill>
              </a:rPr>
              <a:t>prin</a:t>
            </a:r>
            <a:r>
              <a:rPr u="none" spc="-45" dirty="0">
                <a:solidFill>
                  <a:srgbClr val="3C3C3C"/>
                </a:solidFill>
              </a:rPr>
              <a:t> </a:t>
            </a:r>
            <a:r>
              <a:rPr u="none" spc="-110" dirty="0">
                <a:solidFill>
                  <a:srgbClr val="3C3C3C"/>
                </a:solidFill>
              </a:rPr>
              <a:t>care</a:t>
            </a:r>
            <a:r>
              <a:rPr u="none" spc="-35" dirty="0">
                <a:solidFill>
                  <a:srgbClr val="3C3C3C"/>
                </a:solidFill>
              </a:rPr>
              <a:t> </a:t>
            </a:r>
            <a:r>
              <a:rPr u="none" spc="-100" dirty="0">
                <a:solidFill>
                  <a:srgbClr val="3C3C3C"/>
                </a:solidFill>
              </a:rPr>
              <a:t>s-au</a:t>
            </a:r>
            <a:r>
              <a:rPr u="none" spc="-50" dirty="0">
                <a:solidFill>
                  <a:srgbClr val="3C3C3C"/>
                </a:solidFill>
              </a:rPr>
              <a:t> </a:t>
            </a:r>
            <a:r>
              <a:rPr u="none" spc="-100" dirty="0">
                <a:solidFill>
                  <a:srgbClr val="3C3C3C"/>
                </a:solidFill>
              </a:rPr>
              <a:t>aprobat</a:t>
            </a:r>
            <a:r>
              <a:rPr u="none" spc="-55" dirty="0">
                <a:solidFill>
                  <a:srgbClr val="3C3C3C"/>
                </a:solidFill>
              </a:rPr>
              <a:t> </a:t>
            </a:r>
            <a:r>
              <a:rPr u="none" spc="-114" dirty="0">
                <a:solidFill>
                  <a:srgbClr val="3C3C3C"/>
                </a:solidFill>
              </a:rPr>
              <a:t>modificările</a:t>
            </a:r>
          </a:p>
          <a:p>
            <a:pPr marL="702945">
              <a:lnSpc>
                <a:spcPts val="2150"/>
              </a:lnSpc>
            </a:pPr>
            <a:r>
              <a:rPr u="none" spc="-150" dirty="0">
                <a:solidFill>
                  <a:srgbClr val="3C3C3C"/>
                </a:solidFill>
                <a:latin typeface="Calibri"/>
                <a:cs typeface="Calibri"/>
              </a:rPr>
              <a:t>ș</a:t>
            </a:r>
            <a:r>
              <a:rPr u="none" spc="-150" dirty="0">
                <a:solidFill>
                  <a:srgbClr val="3C3C3C"/>
                </a:solidFill>
              </a:rPr>
              <a:t>i/sau</a:t>
            </a:r>
            <a:r>
              <a:rPr u="none" spc="-50" dirty="0">
                <a:solidFill>
                  <a:srgbClr val="3C3C3C"/>
                </a:solidFill>
              </a:rPr>
              <a:t> </a:t>
            </a:r>
            <a:r>
              <a:rPr u="none" spc="-105" dirty="0">
                <a:solidFill>
                  <a:srgbClr val="3C3C3C"/>
                </a:solidFill>
              </a:rPr>
              <a:t>completările</a:t>
            </a:r>
            <a:r>
              <a:rPr u="none" spc="-5" dirty="0">
                <a:solidFill>
                  <a:srgbClr val="3C3C3C"/>
                </a:solidFill>
              </a:rPr>
              <a:t> </a:t>
            </a:r>
            <a:r>
              <a:rPr u="none" spc="-110" dirty="0">
                <a:solidFill>
                  <a:srgbClr val="3C3C3C"/>
                </a:solidFill>
              </a:rPr>
              <a:t>în</a:t>
            </a:r>
            <a:r>
              <a:rPr u="none" spc="-25" dirty="0">
                <a:solidFill>
                  <a:srgbClr val="3C3C3C"/>
                </a:solidFill>
              </a:rPr>
              <a:t> </a:t>
            </a:r>
            <a:r>
              <a:rPr u="none" spc="-125" dirty="0">
                <a:solidFill>
                  <a:srgbClr val="3C3C3C"/>
                </a:solidFill>
              </a:rPr>
              <a:t>actul</a:t>
            </a:r>
            <a:r>
              <a:rPr u="none" spc="-70" dirty="0">
                <a:solidFill>
                  <a:srgbClr val="3C3C3C"/>
                </a:solidFill>
              </a:rPr>
              <a:t> </a:t>
            </a:r>
            <a:r>
              <a:rPr u="none" spc="-110" dirty="0">
                <a:solidFill>
                  <a:srgbClr val="3C3C3C"/>
                </a:solidFill>
              </a:rPr>
              <a:t>de</a:t>
            </a:r>
            <a:r>
              <a:rPr u="none" spc="-30" dirty="0">
                <a:solidFill>
                  <a:srgbClr val="3C3C3C"/>
                </a:solidFill>
              </a:rPr>
              <a:t> </a:t>
            </a:r>
            <a:r>
              <a:rPr u="none" spc="-100" dirty="0">
                <a:solidFill>
                  <a:srgbClr val="3C3C3C"/>
                </a:solidFill>
              </a:rPr>
              <a:t>constituire;</a:t>
            </a:r>
          </a:p>
          <a:p>
            <a:pPr marL="703580" indent="-304800">
              <a:lnSpc>
                <a:spcPct val="100000"/>
              </a:lnSpc>
              <a:spcBef>
                <a:spcPts val="103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703580" algn="l"/>
                <a:tab pos="704215" algn="l"/>
              </a:tabLst>
            </a:pPr>
            <a:r>
              <a:rPr u="none" spc="-40" dirty="0">
                <a:solidFill>
                  <a:srgbClr val="3C3C3C"/>
                </a:solidFill>
              </a:rPr>
              <a:t>Act</a:t>
            </a:r>
            <a:r>
              <a:rPr u="none" spc="-35" dirty="0">
                <a:solidFill>
                  <a:srgbClr val="3C3C3C"/>
                </a:solidFill>
              </a:rPr>
              <a:t>u</a:t>
            </a:r>
            <a:r>
              <a:rPr u="none" spc="-140" dirty="0">
                <a:solidFill>
                  <a:srgbClr val="3C3C3C"/>
                </a:solidFill>
              </a:rPr>
              <a:t>l</a:t>
            </a:r>
            <a:r>
              <a:rPr u="none" spc="-50" dirty="0">
                <a:solidFill>
                  <a:srgbClr val="3C3C3C"/>
                </a:solidFill>
              </a:rPr>
              <a:t> </a:t>
            </a:r>
            <a:r>
              <a:rPr u="none" spc="-95" dirty="0">
                <a:solidFill>
                  <a:srgbClr val="3C3C3C"/>
                </a:solidFill>
              </a:rPr>
              <a:t>d</a:t>
            </a:r>
            <a:r>
              <a:rPr u="none" spc="-120" dirty="0">
                <a:solidFill>
                  <a:srgbClr val="3C3C3C"/>
                </a:solidFill>
              </a:rPr>
              <a:t>e</a:t>
            </a:r>
            <a:r>
              <a:rPr u="none" spc="-35" dirty="0">
                <a:solidFill>
                  <a:srgbClr val="3C3C3C"/>
                </a:solidFill>
              </a:rPr>
              <a:t> </a:t>
            </a:r>
            <a:r>
              <a:rPr u="none" spc="-40" dirty="0">
                <a:solidFill>
                  <a:srgbClr val="3C3C3C"/>
                </a:solidFill>
              </a:rPr>
              <a:t>c</a:t>
            </a:r>
            <a:r>
              <a:rPr u="none" spc="-50" dirty="0">
                <a:solidFill>
                  <a:srgbClr val="3C3C3C"/>
                </a:solidFill>
              </a:rPr>
              <a:t>o</a:t>
            </a:r>
            <a:r>
              <a:rPr u="none" spc="-75" dirty="0">
                <a:solidFill>
                  <a:srgbClr val="3C3C3C"/>
                </a:solidFill>
              </a:rPr>
              <a:t>n</a:t>
            </a:r>
            <a:r>
              <a:rPr u="none" spc="-100" dirty="0">
                <a:solidFill>
                  <a:srgbClr val="3C3C3C"/>
                </a:solidFill>
              </a:rPr>
              <a:t>st</a:t>
            </a:r>
            <a:r>
              <a:rPr u="none" spc="-85" dirty="0">
                <a:solidFill>
                  <a:srgbClr val="3C3C3C"/>
                </a:solidFill>
              </a:rPr>
              <a:t>it</a:t>
            </a:r>
            <a:r>
              <a:rPr u="none" spc="-105" dirty="0">
                <a:solidFill>
                  <a:srgbClr val="3C3C3C"/>
                </a:solidFill>
              </a:rPr>
              <a:t>u</a:t>
            </a:r>
            <a:r>
              <a:rPr u="none" spc="-135" dirty="0">
                <a:solidFill>
                  <a:srgbClr val="3C3C3C"/>
                </a:solidFill>
              </a:rPr>
              <a:t>i</a:t>
            </a:r>
            <a:r>
              <a:rPr u="none" spc="-35" dirty="0">
                <a:solidFill>
                  <a:srgbClr val="3C3C3C"/>
                </a:solidFill>
              </a:rPr>
              <a:t>r</a:t>
            </a:r>
            <a:r>
              <a:rPr u="none" spc="-120" dirty="0">
                <a:solidFill>
                  <a:srgbClr val="3C3C3C"/>
                </a:solidFill>
              </a:rPr>
              <a:t>e</a:t>
            </a:r>
            <a:r>
              <a:rPr u="none" spc="-35" dirty="0">
                <a:solidFill>
                  <a:srgbClr val="3C3C3C"/>
                </a:solidFill>
              </a:rPr>
              <a:t> </a:t>
            </a:r>
            <a:r>
              <a:rPr u="none" spc="-180" dirty="0">
                <a:solidFill>
                  <a:srgbClr val="3C3C3C"/>
                </a:solidFill>
              </a:rPr>
              <a:t>a</a:t>
            </a:r>
            <a:r>
              <a:rPr u="none" spc="-65" dirty="0">
                <a:solidFill>
                  <a:srgbClr val="3C3C3C"/>
                </a:solidFill>
              </a:rPr>
              <a:t> </a:t>
            </a:r>
            <a:r>
              <a:rPr u="none" spc="-105" dirty="0">
                <a:solidFill>
                  <a:srgbClr val="3C3C3C"/>
                </a:solidFill>
              </a:rPr>
              <a:t>e</a:t>
            </a:r>
            <a:r>
              <a:rPr u="none" spc="-95" dirty="0">
                <a:solidFill>
                  <a:srgbClr val="3C3C3C"/>
                </a:solidFill>
              </a:rPr>
              <a:t>n</a:t>
            </a:r>
            <a:r>
              <a:rPr u="none" spc="-140" dirty="0">
                <a:solidFill>
                  <a:srgbClr val="3C3C3C"/>
                </a:solidFill>
              </a:rPr>
              <a:t>t</a:t>
            </a:r>
            <a:r>
              <a:rPr u="none" spc="-110" dirty="0">
                <a:solidFill>
                  <a:srgbClr val="3C3C3C"/>
                </a:solidFill>
              </a:rPr>
              <a:t>i</a:t>
            </a:r>
            <a:r>
              <a:rPr u="none" spc="-150" dirty="0">
                <a:solidFill>
                  <a:srgbClr val="3C3C3C"/>
                </a:solidFill>
              </a:rPr>
              <a:t>tă</a:t>
            </a:r>
            <a:r>
              <a:rPr u="none" spc="-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u="none" spc="-135" dirty="0">
                <a:solidFill>
                  <a:srgbClr val="3C3C3C"/>
                </a:solidFill>
              </a:rPr>
              <a:t>i</a:t>
            </a:r>
            <a:r>
              <a:rPr u="none" spc="-120" dirty="0">
                <a:solidFill>
                  <a:srgbClr val="3C3C3C"/>
                </a:solidFill>
              </a:rPr>
              <a:t>i</a:t>
            </a:r>
            <a:r>
              <a:rPr u="none" spc="-25" dirty="0">
                <a:solidFill>
                  <a:srgbClr val="3C3C3C"/>
                </a:solidFill>
              </a:rPr>
              <a:t> </a:t>
            </a:r>
            <a:r>
              <a:rPr u="none" spc="-285" dirty="0">
                <a:solidFill>
                  <a:srgbClr val="3C3C3C"/>
                </a:solidFill>
              </a:rPr>
              <a:t>j</a:t>
            </a:r>
            <a:r>
              <a:rPr u="none" spc="-75" dirty="0">
                <a:solidFill>
                  <a:srgbClr val="3C3C3C"/>
                </a:solidFill>
              </a:rPr>
              <a:t>u</a:t>
            </a:r>
            <a:r>
              <a:rPr u="none" spc="15" dirty="0">
                <a:solidFill>
                  <a:srgbClr val="3C3C3C"/>
                </a:solidFill>
              </a:rPr>
              <a:t>r</a:t>
            </a:r>
            <a:r>
              <a:rPr u="none" spc="-135" dirty="0">
                <a:solidFill>
                  <a:srgbClr val="3C3C3C"/>
                </a:solidFill>
              </a:rPr>
              <a:t>i</a:t>
            </a:r>
            <a:r>
              <a:rPr u="none" spc="-95" dirty="0">
                <a:solidFill>
                  <a:srgbClr val="3C3C3C"/>
                </a:solidFill>
              </a:rPr>
              <a:t>d</a:t>
            </a:r>
            <a:r>
              <a:rPr u="none" spc="-135" dirty="0">
                <a:solidFill>
                  <a:srgbClr val="3C3C3C"/>
                </a:solidFill>
              </a:rPr>
              <a:t>i</a:t>
            </a:r>
            <a:r>
              <a:rPr u="none" spc="-110" dirty="0">
                <a:solidFill>
                  <a:srgbClr val="3C3C3C"/>
                </a:solidFill>
              </a:rPr>
              <a:t>ce</a:t>
            </a:r>
            <a:r>
              <a:rPr u="none" spc="-250" dirty="0">
                <a:solidFill>
                  <a:srgbClr val="3C3C3C"/>
                </a:solidFill>
              </a:rPr>
              <a:t>;</a:t>
            </a:r>
          </a:p>
          <a:p>
            <a:pPr marL="703580" indent="-304800">
              <a:lnSpc>
                <a:spcPct val="100000"/>
              </a:lnSpc>
              <a:spcBef>
                <a:spcPts val="103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703580" algn="l"/>
                <a:tab pos="704215" algn="l"/>
              </a:tabLst>
            </a:pPr>
            <a:r>
              <a:rPr u="none" spc="-75" dirty="0">
                <a:solidFill>
                  <a:srgbClr val="3C3C3C"/>
                </a:solidFill>
              </a:rPr>
              <a:t>Confirmarea</a:t>
            </a:r>
            <a:r>
              <a:rPr u="none" spc="-50" dirty="0">
                <a:solidFill>
                  <a:srgbClr val="3C3C3C"/>
                </a:solidFill>
              </a:rPr>
              <a:t> </a:t>
            </a:r>
            <a:r>
              <a:rPr u="none" spc="-85" dirty="0">
                <a:solidFill>
                  <a:srgbClr val="3C3C3C"/>
                </a:solidFill>
              </a:rPr>
              <a:t>privind</a:t>
            </a:r>
            <a:r>
              <a:rPr u="none" spc="-40" dirty="0">
                <a:solidFill>
                  <a:srgbClr val="3C3C3C"/>
                </a:solidFill>
              </a:rPr>
              <a:t> </a:t>
            </a:r>
            <a:r>
              <a:rPr u="none" spc="-120" dirty="0">
                <a:solidFill>
                  <a:srgbClr val="3C3C3C"/>
                </a:solidFill>
              </a:rPr>
              <a:t>lipsa</a:t>
            </a:r>
            <a:r>
              <a:rPr u="none" spc="-40" dirty="0">
                <a:solidFill>
                  <a:srgbClr val="3C3C3C"/>
                </a:solidFill>
              </a:rPr>
              <a:t> </a:t>
            </a:r>
            <a:r>
              <a:rPr u="none" spc="-75" dirty="0">
                <a:solidFill>
                  <a:srgbClr val="3C3C3C"/>
                </a:solidFill>
              </a:rPr>
              <a:t>datoriilor</a:t>
            </a:r>
            <a:r>
              <a:rPr u="none" spc="-5" dirty="0">
                <a:solidFill>
                  <a:srgbClr val="3C3C3C"/>
                </a:solidFill>
              </a:rPr>
              <a:t> </a:t>
            </a:r>
            <a:r>
              <a:rPr u="none" spc="-165" dirty="0">
                <a:solidFill>
                  <a:srgbClr val="3C3C3C"/>
                </a:solidFill>
              </a:rPr>
              <a:t>la</a:t>
            </a:r>
            <a:r>
              <a:rPr u="none" spc="-15" dirty="0">
                <a:solidFill>
                  <a:srgbClr val="3C3C3C"/>
                </a:solidFill>
              </a:rPr>
              <a:t> </a:t>
            </a:r>
            <a:r>
              <a:rPr u="none" spc="-110" dirty="0">
                <a:solidFill>
                  <a:srgbClr val="3C3C3C"/>
                </a:solidFill>
              </a:rPr>
              <a:t>bugetul</a:t>
            </a:r>
            <a:r>
              <a:rPr u="none" spc="-90" dirty="0">
                <a:solidFill>
                  <a:srgbClr val="3C3C3C"/>
                </a:solidFill>
              </a:rPr>
              <a:t> </a:t>
            </a:r>
            <a:r>
              <a:rPr u="none" spc="-110" dirty="0">
                <a:solidFill>
                  <a:srgbClr val="3C3C3C"/>
                </a:solidFill>
              </a:rPr>
              <a:t>public</a:t>
            </a:r>
            <a:r>
              <a:rPr u="none" spc="-30" dirty="0">
                <a:solidFill>
                  <a:srgbClr val="3C3C3C"/>
                </a:solidFill>
              </a:rPr>
              <a:t> </a:t>
            </a:r>
            <a:r>
              <a:rPr u="none" spc="-114" dirty="0">
                <a:solidFill>
                  <a:srgbClr val="3C3C3C"/>
                </a:solidFill>
              </a:rPr>
              <a:t>na</a:t>
            </a:r>
            <a:r>
              <a:rPr u="none" spc="-114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u="none" spc="-114" dirty="0">
                <a:solidFill>
                  <a:srgbClr val="3C3C3C"/>
                </a:solidFill>
              </a:rPr>
              <a:t>ional;</a:t>
            </a:r>
          </a:p>
          <a:p>
            <a:pPr marL="703580" indent="-304800">
              <a:lnSpc>
                <a:spcPct val="100000"/>
              </a:lnSpc>
              <a:spcBef>
                <a:spcPts val="105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703580" algn="l"/>
                <a:tab pos="704215" algn="l"/>
              </a:tabLst>
            </a:pPr>
            <a:r>
              <a:rPr u="none" spc="-40" dirty="0">
                <a:solidFill>
                  <a:srgbClr val="3C3C3C"/>
                </a:solidFill>
              </a:rPr>
              <a:t>Copia</a:t>
            </a:r>
            <a:r>
              <a:rPr u="none" spc="-35" dirty="0">
                <a:solidFill>
                  <a:srgbClr val="3C3C3C"/>
                </a:solidFill>
              </a:rPr>
              <a:t> </a:t>
            </a:r>
            <a:r>
              <a:rPr u="none" spc="-110" dirty="0">
                <a:solidFill>
                  <a:srgbClr val="3C3C3C"/>
                </a:solidFill>
              </a:rPr>
              <a:t>buletinului</a:t>
            </a:r>
            <a:r>
              <a:rPr u="none" spc="-40" dirty="0">
                <a:solidFill>
                  <a:srgbClr val="3C3C3C"/>
                </a:solidFill>
              </a:rPr>
              <a:t> </a:t>
            </a:r>
            <a:r>
              <a:rPr u="none" spc="-105" dirty="0">
                <a:solidFill>
                  <a:srgbClr val="3C3C3C"/>
                </a:solidFill>
              </a:rPr>
              <a:t>de</a:t>
            </a:r>
            <a:r>
              <a:rPr u="none" spc="-35" dirty="0">
                <a:solidFill>
                  <a:srgbClr val="3C3C3C"/>
                </a:solidFill>
              </a:rPr>
              <a:t> </a:t>
            </a:r>
            <a:r>
              <a:rPr u="none" spc="-120" dirty="0">
                <a:solidFill>
                  <a:srgbClr val="3C3C3C"/>
                </a:solidFill>
              </a:rPr>
              <a:t>identitate</a:t>
            </a:r>
            <a:r>
              <a:rPr u="none" spc="-50" dirty="0">
                <a:solidFill>
                  <a:srgbClr val="3C3C3C"/>
                </a:solidFill>
              </a:rPr>
              <a:t> </a:t>
            </a:r>
            <a:r>
              <a:rPr u="none" spc="-160" dirty="0">
                <a:solidFill>
                  <a:srgbClr val="3C3C3C"/>
                </a:solidFill>
              </a:rPr>
              <a:t>al</a:t>
            </a:r>
            <a:r>
              <a:rPr u="none" spc="-25" dirty="0">
                <a:solidFill>
                  <a:srgbClr val="3C3C3C"/>
                </a:solidFill>
              </a:rPr>
              <a:t> </a:t>
            </a:r>
            <a:r>
              <a:rPr u="none" spc="-90" dirty="0">
                <a:solidFill>
                  <a:srgbClr val="3C3C3C"/>
                </a:solidFill>
              </a:rPr>
              <a:t>administratorului</a:t>
            </a:r>
            <a:r>
              <a:rPr u="none" spc="-60" dirty="0">
                <a:solidFill>
                  <a:srgbClr val="3C3C3C"/>
                </a:solidFill>
              </a:rPr>
              <a:t> </a:t>
            </a:r>
            <a:r>
              <a:rPr u="none" spc="-105" dirty="0">
                <a:solidFill>
                  <a:srgbClr val="3C3C3C"/>
                </a:solidFill>
              </a:rPr>
              <a:t>solicitantului</a:t>
            </a:r>
            <a:r>
              <a:rPr u="none" spc="-15" dirty="0">
                <a:solidFill>
                  <a:srgbClr val="3C3C3C"/>
                </a:solidFill>
              </a:rPr>
              <a:t> </a:t>
            </a:r>
            <a:r>
              <a:rPr u="none" spc="-100" dirty="0">
                <a:solidFill>
                  <a:srgbClr val="3C3C3C"/>
                </a:solidFill>
              </a:rPr>
              <a:t>sau</a:t>
            </a:r>
            <a:r>
              <a:rPr u="none" spc="-45" dirty="0">
                <a:solidFill>
                  <a:srgbClr val="3C3C3C"/>
                </a:solidFill>
              </a:rPr>
              <a:t> </a:t>
            </a:r>
            <a:r>
              <a:rPr u="none" spc="-180" dirty="0">
                <a:solidFill>
                  <a:srgbClr val="3C3C3C"/>
                </a:solidFill>
              </a:rPr>
              <a:t>a</a:t>
            </a:r>
            <a:r>
              <a:rPr u="none" spc="-30" dirty="0">
                <a:solidFill>
                  <a:srgbClr val="3C3C3C"/>
                </a:solidFill>
              </a:rPr>
              <a:t> </a:t>
            </a:r>
            <a:r>
              <a:rPr u="none" spc="-80" dirty="0">
                <a:solidFill>
                  <a:srgbClr val="3C3C3C"/>
                </a:solidFill>
              </a:rPr>
              <a:t>persoanei</a:t>
            </a:r>
            <a:r>
              <a:rPr u="none" spc="-85" dirty="0">
                <a:solidFill>
                  <a:srgbClr val="3C3C3C"/>
                </a:solidFill>
              </a:rPr>
              <a:t> </a:t>
            </a:r>
            <a:r>
              <a:rPr u="none" spc="-145" dirty="0">
                <a:solidFill>
                  <a:srgbClr val="3C3C3C"/>
                </a:solidFill>
              </a:rPr>
              <a:t>delegate;</a:t>
            </a:r>
          </a:p>
          <a:p>
            <a:pPr marL="702945" marR="5080" indent="-304800">
              <a:lnSpc>
                <a:spcPct val="100400"/>
              </a:lnSpc>
              <a:spcBef>
                <a:spcPts val="1005"/>
              </a:spcBef>
              <a:buClr>
                <a:srgbClr val="4590B8"/>
              </a:buClr>
              <a:buSzPct val="91666"/>
              <a:buFont typeface="Cambria"/>
              <a:buChar char="◾"/>
              <a:tabLst>
                <a:tab pos="703580" algn="l"/>
                <a:tab pos="704215" algn="l"/>
              </a:tabLst>
            </a:pPr>
            <a:r>
              <a:rPr u="none" spc="-80" dirty="0">
                <a:solidFill>
                  <a:srgbClr val="3C3C3C"/>
                </a:solidFill>
              </a:rPr>
              <a:t>Declara</a:t>
            </a:r>
            <a:r>
              <a:rPr u="none" spc="-8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u="none" spc="-80" dirty="0">
                <a:solidFill>
                  <a:srgbClr val="3C3C3C"/>
                </a:solidFill>
              </a:rPr>
              <a:t>ia</a:t>
            </a:r>
            <a:r>
              <a:rPr u="none" spc="-5" dirty="0">
                <a:solidFill>
                  <a:srgbClr val="3C3C3C"/>
                </a:solidFill>
              </a:rPr>
              <a:t> </a:t>
            </a:r>
            <a:r>
              <a:rPr u="none" spc="-110" dirty="0">
                <a:solidFill>
                  <a:srgbClr val="3C3C3C"/>
                </a:solidFill>
              </a:rPr>
              <a:t>pe</a:t>
            </a:r>
            <a:r>
              <a:rPr u="none" spc="-20" dirty="0">
                <a:solidFill>
                  <a:srgbClr val="3C3C3C"/>
                </a:solidFill>
              </a:rPr>
              <a:t> </a:t>
            </a:r>
            <a:r>
              <a:rPr u="none" spc="-65" dirty="0">
                <a:solidFill>
                  <a:srgbClr val="3C3C3C"/>
                </a:solidFill>
              </a:rPr>
              <a:t>proprie</a:t>
            </a:r>
            <a:r>
              <a:rPr u="none" spc="10" dirty="0">
                <a:solidFill>
                  <a:srgbClr val="3C3C3C"/>
                </a:solidFill>
              </a:rPr>
              <a:t> </a:t>
            </a:r>
            <a:r>
              <a:rPr u="none" spc="-80" dirty="0">
                <a:solidFill>
                  <a:srgbClr val="3C3C3C"/>
                </a:solidFill>
              </a:rPr>
              <a:t>răspundere</a:t>
            </a:r>
            <a:r>
              <a:rPr u="none" spc="-70" dirty="0">
                <a:solidFill>
                  <a:srgbClr val="3C3C3C"/>
                </a:solidFill>
              </a:rPr>
              <a:t> </a:t>
            </a:r>
            <a:r>
              <a:rPr u="none" spc="-90" dirty="0">
                <a:solidFill>
                  <a:srgbClr val="3C3C3C"/>
                </a:solidFill>
              </a:rPr>
              <a:t>precum</a:t>
            </a:r>
            <a:r>
              <a:rPr u="none" spc="-25" dirty="0">
                <a:solidFill>
                  <a:srgbClr val="3C3C3C"/>
                </a:solidFill>
              </a:rPr>
              <a:t> </a:t>
            </a:r>
            <a:r>
              <a:rPr u="none" spc="-145" dirty="0">
                <a:solidFill>
                  <a:srgbClr val="3C3C3C"/>
                </a:solidFill>
              </a:rPr>
              <a:t>că</a:t>
            </a:r>
            <a:r>
              <a:rPr u="none" spc="-30" dirty="0">
                <a:solidFill>
                  <a:srgbClr val="3C3C3C"/>
                </a:solidFill>
              </a:rPr>
              <a:t> </a:t>
            </a:r>
            <a:r>
              <a:rPr u="none" spc="-105" dirty="0">
                <a:solidFill>
                  <a:srgbClr val="3C3C3C"/>
                </a:solidFill>
              </a:rPr>
              <a:t>solicitantul</a:t>
            </a:r>
            <a:r>
              <a:rPr u="none" spc="20" dirty="0">
                <a:solidFill>
                  <a:srgbClr val="3C3C3C"/>
                </a:solidFill>
              </a:rPr>
              <a:t> </a:t>
            </a:r>
            <a:r>
              <a:rPr u="none" spc="-105" dirty="0">
                <a:solidFill>
                  <a:srgbClr val="3C3C3C"/>
                </a:solidFill>
              </a:rPr>
              <a:t>îndepline</a:t>
            </a:r>
            <a:r>
              <a:rPr u="none" spc="-105" dirty="0">
                <a:solidFill>
                  <a:srgbClr val="3C3C3C"/>
                </a:solidFill>
                <a:latin typeface="Calibri"/>
                <a:cs typeface="Calibri"/>
              </a:rPr>
              <a:t>ș</a:t>
            </a:r>
            <a:r>
              <a:rPr u="none" spc="-105" dirty="0">
                <a:solidFill>
                  <a:srgbClr val="3C3C3C"/>
                </a:solidFill>
              </a:rPr>
              <a:t>te</a:t>
            </a:r>
            <a:r>
              <a:rPr u="none" dirty="0">
                <a:solidFill>
                  <a:srgbClr val="3C3C3C"/>
                </a:solidFill>
              </a:rPr>
              <a:t> </a:t>
            </a:r>
            <a:r>
              <a:rPr u="none" spc="-95" dirty="0">
                <a:solidFill>
                  <a:srgbClr val="3C3C3C"/>
                </a:solidFill>
              </a:rPr>
              <a:t>condi</a:t>
            </a:r>
            <a:r>
              <a:rPr u="none" spc="-9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u="none" spc="-95" dirty="0">
                <a:solidFill>
                  <a:srgbClr val="3C3C3C"/>
                </a:solidFill>
              </a:rPr>
              <a:t>iile</a:t>
            </a:r>
            <a:r>
              <a:rPr u="none" spc="50" dirty="0">
                <a:solidFill>
                  <a:srgbClr val="3C3C3C"/>
                </a:solidFill>
              </a:rPr>
              <a:t> </a:t>
            </a:r>
            <a:r>
              <a:rPr u="none" spc="-110" dirty="0">
                <a:solidFill>
                  <a:srgbClr val="3C3C3C"/>
                </a:solidFill>
              </a:rPr>
              <a:t>prevăzute</a:t>
            </a:r>
            <a:r>
              <a:rPr u="none" spc="-25" dirty="0">
                <a:solidFill>
                  <a:srgbClr val="3C3C3C"/>
                </a:solidFill>
              </a:rPr>
              <a:t> </a:t>
            </a:r>
            <a:r>
              <a:rPr u="none" spc="-165" dirty="0">
                <a:solidFill>
                  <a:srgbClr val="3C3C3C"/>
                </a:solidFill>
              </a:rPr>
              <a:t>la</a:t>
            </a:r>
            <a:r>
              <a:rPr u="none" dirty="0">
                <a:solidFill>
                  <a:srgbClr val="3C3C3C"/>
                </a:solidFill>
              </a:rPr>
              <a:t> </a:t>
            </a:r>
            <a:r>
              <a:rPr u="none" spc="-90" dirty="0">
                <a:solidFill>
                  <a:srgbClr val="3C3C3C"/>
                </a:solidFill>
              </a:rPr>
              <a:t>articolul </a:t>
            </a:r>
            <a:r>
              <a:rPr u="none" spc="-85" dirty="0">
                <a:solidFill>
                  <a:srgbClr val="3C3C3C"/>
                </a:solidFill>
              </a:rPr>
              <a:t> </a:t>
            </a:r>
            <a:r>
              <a:rPr u="none" spc="-40" dirty="0">
                <a:solidFill>
                  <a:srgbClr val="3C3C3C"/>
                </a:solidFill>
              </a:rPr>
              <a:t>363</a:t>
            </a:r>
            <a:r>
              <a:rPr u="none" spc="-70" dirty="0">
                <a:solidFill>
                  <a:srgbClr val="3C3C3C"/>
                </a:solidFill>
              </a:rPr>
              <a:t> </a:t>
            </a:r>
            <a:r>
              <a:rPr u="none" spc="-100" dirty="0">
                <a:solidFill>
                  <a:srgbClr val="3C3C3C"/>
                </a:solidFill>
              </a:rPr>
              <a:t>punctul</a:t>
            </a:r>
            <a:r>
              <a:rPr u="none" spc="-55" dirty="0">
                <a:solidFill>
                  <a:srgbClr val="3C3C3C"/>
                </a:solidFill>
              </a:rPr>
              <a:t> </a:t>
            </a:r>
            <a:r>
              <a:rPr u="none" spc="-155" dirty="0">
                <a:solidFill>
                  <a:srgbClr val="3C3C3C"/>
                </a:solidFill>
              </a:rPr>
              <a:t>1,</a:t>
            </a:r>
            <a:r>
              <a:rPr u="none" spc="-235" dirty="0">
                <a:solidFill>
                  <a:srgbClr val="3C3C3C"/>
                </a:solidFill>
              </a:rPr>
              <a:t> </a:t>
            </a:r>
            <a:r>
              <a:rPr u="none" spc="-110" dirty="0">
                <a:solidFill>
                  <a:srgbClr val="3C3C3C"/>
                </a:solidFill>
              </a:rPr>
              <a:t>după</a:t>
            </a:r>
            <a:r>
              <a:rPr u="none" spc="-55" dirty="0">
                <a:solidFill>
                  <a:srgbClr val="3C3C3C"/>
                </a:solidFill>
              </a:rPr>
              <a:t> </a:t>
            </a:r>
            <a:r>
              <a:rPr u="none" spc="-165" dirty="0">
                <a:solidFill>
                  <a:srgbClr val="3C3C3C"/>
                </a:solidFill>
              </a:rPr>
              <a:t>caz,</a:t>
            </a:r>
            <a:r>
              <a:rPr u="none" spc="-215" dirty="0">
                <a:solidFill>
                  <a:srgbClr val="3C3C3C"/>
                </a:solidFill>
              </a:rPr>
              <a:t> </a:t>
            </a:r>
            <a:r>
              <a:rPr u="none" spc="-80" dirty="0">
                <a:solidFill>
                  <a:srgbClr val="3C3C3C"/>
                </a:solidFill>
              </a:rPr>
              <a:t>şi</a:t>
            </a:r>
            <a:r>
              <a:rPr u="none" spc="-40" dirty="0">
                <a:solidFill>
                  <a:srgbClr val="3C3C3C"/>
                </a:solidFill>
              </a:rPr>
              <a:t> </a:t>
            </a:r>
            <a:r>
              <a:rPr u="none" spc="-100" dirty="0">
                <a:solidFill>
                  <a:srgbClr val="3C3C3C"/>
                </a:solidFill>
              </a:rPr>
              <a:t>punctul</a:t>
            </a:r>
            <a:r>
              <a:rPr u="none" spc="-85" dirty="0">
                <a:solidFill>
                  <a:srgbClr val="3C3C3C"/>
                </a:solidFill>
              </a:rPr>
              <a:t> </a:t>
            </a:r>
            <a:r>
              <a:rPr u="none" spc="-45" dirty="0">
                <a:solidFill>
                  <a:srgbClr val="3C3C3C"/>
                </a:solidFill>
              </a:rPr>
              <a:t>2</a:t>
            </a:r>
            <a:r>
              <a:rPr u="none" spc="-40" dirty="0">
                <a:solidFill>
                  <a:srgbClr val="3C3C3C"/>
                </a:solidFill>
              </a:rPr>
              <a:t> </a:t>
            </a:r>
            <a:r>
              <a:rPr u="none" spc="-105" dirty="0">
                <a:solidFill>
                  <a:srgbClr val="3C3C3C"/>
                </a:solidFill>
              </a:rPr>
              <a:t>din</a:t>
            </a:r>
            <a:r>
              <a:rPr u="none" spc="-25" dirty="0">
                <a:solidFill>
                  <a:srgbClr val="3C3C3C"/>
                </a:solidFill>
              </a:rPr>
              <a:t> </a:t>
            </a:r>
            <a:r>
              <a:rPr u="none" spc="-120" dirty="0">
                <a:solidFill>
                  <a:srgbClr val="3C3C3C"/>
                </a:solidFill>
              </a:rPr>
              <a:t>Legea</a:t>
            </a:r>
            <a:r>
              <a:rPr u="none" spc="-25" dirty="0">
                <a:solidFill>
                  <a:srgbClr val="3C3C3C"/>
                </a:solidFill>
              </a:rPr>
              <a:t> </a:t>
            </a:r>
            <a:r>
              <a:rPr u="none" spc="-175" dirty="0">
                <a:solidFill>
                  <a:srgbClr val="3C3C3C"/>
                </a:solidFill>
              </a:rPr>
              <a:t>nr.</a:t>
            </a:r>
            <a:r>
              <a:rPr u="none" spc="-240" dirty="0">
                <a:solidFill>
                  <a:srgbClr val="3C3C3C"/>
                </a:solidFill>
              </a:rPr>
              <a:t> </a:t>
            </a:r>
            <a:r>
              <a:rPr u="none" spc="-90" dirty="0">
                <a:solidFill>
                  <a:srgbClr val="3C3C3C"/>
                </a:solidFill>
              </a:rPr>
              <a:t>845/1992 </a:t>
            </a:r>
            <a:r>
              <a:rPr u="none" spc="-95" dirty="0">
                <a:solidFill>
                  <a:srgbClr val="3C3C3C"/>
                </a:solidFill>
              </a:rPr>
              <a:t>cu</a:t>
            </a:r>
            <a:r>
              <a:rPr u="none" spc="-30" dirty="0">
                <a:solidFill>
                  <a:srgbClr val="3C3C3C"/>
                </a:solidFill>
              </a:rPr>
              <a:t> </a:t>
            </a:r>
            <a:r>
              <a:rPr u="none" spc="-85" dirty="0">
                <a:solidFill>
                  <a:srgbClr val="3C3C3C"/>
                </a:solidFill>
              </a:rPr>
              <a:t>privire</a:t>
            </a:r>
            <a:r>
              <a:rPr u="none" spc="-25" dirty="0">
                <a:solidFill>
                  <a:srgbClr val="3C3C3C"/>
                </a:solidFill>
              </a:rPr>
              <a:t> </a:t>
            </a:r>
            <a:r>
              <a:rPr u="none" spc="-165" dirty="0">
                <a:solidFill>
                  <a:srgbClr val="3C3C3C"/>
                </a:solidFill>
              </a:rPr>
              <a:t>la</a:t>
            </a:r>
            <a:r>
              <a:rPr u="none" spc="-30" dirty="0">
                <a:solidFill>
                  <a:srgbClr val="3C3C3C"/>
                </a:solidFill>
              </a:rPr>
              <a:t> </a:t>
            </a:r>
            <a:r>
              <a:rPr u="none" spc="-90" dirty="0">
                <a:solidFill>
                  <a:srgbClr val="3C3C3C"/>
                </a:solidFill>
              </a:rPr>
              <a:t>antreprenoriat</a:t>
            </a:r>
            <a:r>
              <a:rPr u="none" spc="-45" dirty="0">
                <a:solidFill>
                  <a:srgbClr val="3C3C3C"/>
                </a:solidFill>
              </a:rPr>
              <a:t> </a:t>
            </a:r>
            <a:r>
              <a:rPr u="none" spc="-65" dirty="0">
                <a:solidFill>
                  <a:srgbClr val="3C3C3C"/>
                </a:solidFill>
                <a:latin typeface="Calibri"/>
                <a:cs typeface="Calibri"/>
              </a:rPr>
              <a:t>ș</a:t>
            </a:r>
            <a:r>
              <a:rPr u="none" spc="-65" dirty="0">
                <a:solidFill>
                  <a:srgbClr val="3C3C3C"/>
                </a:solidFill>
              </a:rPr>
              <a:t>i</a:t>
            </a:r>
            <a:r>
              <a:rPr u="none" spc="-15" dirty="0">
                <a:solidFill>
                  <a:srgbClr val="3C3C3C"/>
                </a:solidFill>
              </a:rPr>
              <a:t> </a:t>
            </a:r>
            <a:r>
              <a:rPr u="none" spc="-85" dirty="0">
                <a:solidFill>
                  <a:srgbClr val="3C3C3C"/>
                </a:solidFill>
              </a:rPr>
              <a:t>întreprinderi </a:t>
            </a:r>
            <a:r>
              <a:rPr u="none" spc="-80" dirty="0">
                <a:solidFill>
                  <a:srgbClr val="3C3C3C"/>
                </a:solidFill>
              </a:rPr>
              <a:t> </a:t>
            </a:r>
            <a:r>
              <a:rPr u="none" spc="-110" dirty="0">
                <a:solidFill>
                  <a:srgbClr val="3C3C3C"/>
                </a:solidFill>
              </a:rPr>
              <a:t>(</a:t>
            </a:r>
            <a:r>
              <a:rPr spc="-110" dirty="0">
                <a:hlinkClick r:id="rId3"/>
              </a:rPr>
              <a:t>anexa</a:t>
            </a:r>
            <a:r>
              <a:rPr spc="-55" dirty="0">
                <a:hlinkClick r:id="rId3"/>
              </a:rPr>
              <a:t> </a:t>
            </a:r>
            <a:r>
              <a:rPr spc="-175" dirty="0">
                <a:hlinkClick r:id="rId3"/>
              </a:rPr>
              <a:t>nr.</a:t>
            </a:r>
            <a:r>
              <a:rPr spc="-240" dirty="0">
                <a:hlinkClick r:id="rId3"/>
              </a:rPr>
              <a:t> </a:t>
            </a:r>
            <a:r>
              <a:rPr spc="-45" dirty="0">
                <a:hlinkClick r:id="rId3"/>
              </a:rPr>
              <a:t>1</a:t>
            </a:r>
            <a:r>
              <a:rPr u="none" spc="-20" dirty="0">
                <a:hlinkClick r:id="rId3"/>
              </a:rPr>
              <a:t> </a:t>
            </a:r>
            <a:r>
              <a:rPr u="none" spc="-65" dirty="0">
                <a:solidFill>
                  <a:srgbClr val="3C3C3C"/>
                </a:solidFill>
                <a:latin typeface="Calibri"/>
                <a:cs typeface="Calibri"/>
              </a:rPr>
              <a:t>ș</a:t>
            </a:r>
            <a:r>
              <a:rPr u="none" spc="-65" dirty="0">
                <a:solidFill>
                  <a:srgbClr val="3C3C3C"/>
                </a:solidFill>
              </a:rPr>
              <a:t>i</a:t>
            </a:r>
            <a:r>
              <a:rPr u="none" spc="-45" dirty="0"/>
              <a:t> </a:t>
            </a:r>
            <a:r>
              <a:rPr spc="-110" dirty="0">
                <a:hlinkClick r:id="rId4"/>
              </a:rPr>
              <a:t>anexa</a:t>
            </a:r>
            <a:r>
              <a:rPr spc="-50" dirty="0">
                <a:hlinkClick r:id="rId4"/>
              </a:rPr>
              <a:t> </a:t>
            </a:r>
            <a:r>
              <a:rPr spc="-175" dirty="0">
                <a:hlinkClick r:id="rId4"/>
              </a:rPr>
              <a:t>nr.</a:t>
            </a:r>
            <a:r>
              <a:rPr spc="-240" dirty="0">
                <a:hlinkClick r:id="rId4"/>
              </a:rPr>
              <a:t> </a:t>
            </a:r>
            <a:r>
              <a:rPr spc="-45" dirty="0">
                <a:hlinkClick r:id="rId4"/>
              </a:rPr>
              <a:t>2</a:t>
            </a:r>
            <a:r>
              <a:rPr u="none" spc="-20" dirty="0">
                <a:hlinkClick r:id="rId4"/>
              </a:rPr>
              <a:t> </a:t>
            </a:r>
            <a:r>
              <a:rPr u="none" spc="-165" dirty="0">
                <a:solidFill>
                  <a:srgbClr val="3C3C3C"/>
                </a:solidFill>
              </a:rPr>
              <a:t>la</a:t>
            </a:r>
            <a:r>
              <a:rPr u="none" spc="-35" dirty="0">
                <a:solidFill>
                  <a:srgbClr val="3C3C3C"/>
                </a:solidFill>
              </a:rPr>
              <a:t> </a:t>
            </a:r>
            <a:r>
              <a:rPr u="none" spc="-105" dirty="0">
                <a:solidFill>
                  <a:srgbClr val="3C3C3C"/>
                </a:solidFill>
              </a:rPr>
              <a:t>Regulamentul</a:t>
            </a:r>
            <a:r>
              <a:rPr u="none" spc="-55" dirty="0">
                <a:solidFill>
                  <a:srgbClr val="3C3C3C"/>
                </a:solidFill>
              </a:rPr>
              <a:t> </a:t>
            </a:r>
            <a:r>
              <a:rPr u="none" spc="-85" dirty="0">
                <a:solidFill>
                  <a:srgbClr val="3C3C3C"/>
                </a:solidFill>
              </a:rPr>
              <a:t>privind</a:t>
            </a:r>
            <a:r>
              <a:rPr u="none" spc="-30" dirty="0">
                <a:solidFill>
                  <a:srgbClr val="3C3C3C"/>
                </a:solidFill>
              </a:rPr>
              <a:t> </a:t>
            </a:r>
            <a:r>
              <a:rPr u="none" spc="-105" dirty="0">
                <a:solidFill>
                  <a:srgbClr val="3C3C3C"/>
                </a:solidFill>
              </a:rPr>
              <a:t>organizarea</a:t>
            </a:r>
            <a:r>
              <a:rPr u="none" spc="-55" dirty="0">
                <a:solidFill>
                  <a:srgbClr val="3C3C3C"/>
                </a:solidFill>
              </a:rPr>
              <a:t> </a:t>
            </a:r>
            <a:r>
              <a:rPr u="none" spc="-65" dirty="0">
                <a:solidFill>
                  <a:srgbClr val="3C3C3C"/>
                </a:solidFill>
                <a:latin typeface="Calibri"/>
                <a:cs typeface="Calibri"/>
              </a:rPr>
              <a:t>ș</a:t>
            </a:r>
            <a:r>
              <a:rPr u="none" spc="-65" dirty="0">
                <a:solidFill>
                  <a:srgbClr val="3C3C3C"/>
                </a:solidFill>
              </a:rPr>
              <a:t>i</a:t>
            </a:r>
            <a:r>
              <a:rPr u="none" spc="-15" dirty="0">
                <a:solidFill>
                  <a:srgbClr val="3C3C3C"/>
                </a:solidFill>
              </a:rPr>
              <a:t> </a:t>
            </a:r>
            <a:r>
              <a:rPr u="none" spc="-100" dirty="0">
                <a:solidFill>
                  <a:srgbClr val="3C3C3C"/>
                </a:solidFill>
              </a:rPr>
              <a:t>func</a:t>
            </a:r>
            <a:r>
              <a:rPr u="none" spc="-100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u="none" spc="-100" dirty="0">
                <a:solidFill>
                  <a:srgbClr val="3C3C3C"/>
                </a:solidFill>
              </a:rPr>
              <a:t>ionarea</a:t>
            </a:r>
            <a:r>
              <a:rPr u="none" spc="-75" dirty="0">
                <a:solidFill>
                  <a:srgbClr val="3C3C3C"/>
                </a:solidFill>
              </a:rPr>
              <a:t> </a:t>
            </a:r>
            <a:r>
              <a:rPr u="none" spc="-55" dirty="0">
                <a:solidFill>
                  <a:srgbClr val="3C3C3C"/>
                </a:solidFill>
              </a:rPr>
              <a:t>Comisiei</a:t>
            </a:r>
            <a:r>
              <a:rPr u="none" spc="5" dirty="0">
                <a:solidFill>
                  <a:srgbClr val="3C3C3C"/>
                </a:solidFill>
              </a:rPr>
              <a:t> </a:t>
            </a:r>
            <a:r>
              <a:rPr u="none" spc="-65" dirty="0">
                <a:solidFill>
                  <a:srgbClr val="3C3C3C"/>
                </a:solidFill>
              </a:rPr>
              <a:t>Na</a:t>
            </a:r>
            <a:r>
              <a:rPr u="none" spc="-65" dirty="0">
                <a:solidFill>
                  <a:srgbClr val="3C3C3C"/>
                </a:solidFill>
                <a:latin typeface="Calibri"/>
                <a:cs typeface="Calibri"/>
              </a:rPr>
              <a:t>ț</a:t>
            </a:r>
            <a:r>
              <a:rPr u="none" spc="-65" dirty="0">
                <a:solidFill>
                  <a:srgbClr val="3C3C3C"/>
                </a:solidFill>
              </a:rPr>
              <a:t>ionale</a:t>
            </a:r>
            <a:r>
              <a:rPr u="none" spc="-55" dirty="0">
                <a:solidFill>
                  <a:srgbClr val="3C3C3C"/>
                </a:solidFill>
              </a:rPr>
              <a:t> </a:t>
            </a:r>
            <a:r>
              <a:rPr u="none" spc="-80" dirty="0">
                <a:solidFill>
                  <a:srgbClr val="3C3C3C"/>
                </a:solidFill>
              </a:rPr>
              <a:t>pentru </a:t>
            </a:r>
            <a:r>
              <a:rPr u="none" spc="-525" dirty="0">
                <a:solidFill>
                  <a:srgbClr val="3C3C3C"/>
                </a:solidFill>
              </a:rPr>
              <a:t> </a:t>
            </a:r>
            <a:r>
              <a:rPr u="none" spc="-65" dirty="0">
                <a:solidFill>
                  <a:srgbClr val="3C3C3C"/>
                </a:solidFill>
              </a:rPr>
              <a:t>Antreprenoriat</a:t>
            </a:r>
            <a:r>
              <a:rPr u="none" spc="-55" dirty="0">
                <a:solidFill>
                  <a:srgbClr val="3C3C3C"/>
                </a:solidFill>
              </a:rPr>
              <a:t> </a:t>
            </a:r>
            <a:r>
              <a:rPr u="none" spc="-100" dirty="0">
                <a:solidFill>
                  <a:srgbClr val="3C3C3C"/>
                </a:solidFill>
              </a:rPr>
              <a:t>Social</a:t>
            </a:r>
            <a:r>
              <a:rPr u="none" spc="-25" dirty="0">
                <a:solidFill>
                  <a:srgbClr val="3C3C3C"/>
                </a:solidFill>
              </a:rPr>
              <a:t> </a:t>
            </a:r>
            <a:r>
              <a:rPr u="none" spc="-100" dirty="0">
                <a:solidFill>
                  <a:srgbClr val="3C3C3C"/>
                </a:solidFill>
              </a:rPr>
              <a:t>aprobat</a:t>
            </a:r>
            <a:r>
              <a:rPr u="none" spc="-60" dirty="0">
                <a:solidFill>
                  <a:srgbClr val="3C3C3C"/>
                </a:solidFill>
              </a:rPr>
              <a:t> </a:t>
            </a:r>
            <a:r>
              <a:rPr u="none" spc="-75" dirty="0">
                <a:solidFill>
                  <a:srgbClr val="3C3C3C"/>
                </a:solidFill>
              </a:rPr>
              <a:t>prin</a:t>
            </a:r>
            <a:r>
              <a:rPr u="none" spc="-45" dirty="0">
                <a:solidFill>
                  <a:srgbClr val="3C3C3C"/>
                </a:solidFill>
              </a:rPr>
              <a:t> </a:t>
            </a:r>
            <a:r>
              <a:rPr u="none" spc="-65" dirty="0">
                <a:solidFill>
                  <a:srgbClr val="3C3C3C"/>
                </a:solidFill>
              </a:rPr>
              <a:t>Hotărîrea</a:t>
            </a:r>
            <a:r>
              <a:rPr u="none" spc="-35" dirty="0">
                <a:solidFill>
                  <a:srgbClr val="3C3C3C"/>
                </a:solidFill>
              </a:rPr>
              <a:t> </a:t>
            </a:r>
            <a:r>
              <a:rPr u="none" spc="-75" dirty="0">
                <a:solidFill>
                  <a:srgbClr val="3C3C3C"/>
                </a:solidFill>
              </a:rPr>
              <a:t>Guvernului</a:t>
            </a:r>
            <a:r>
              <a:rPr u="none" spc="-65" dirty="0">
                <a:solidFill>
                  <a:srgbClr val="3C3C3C"/>
                </a:solidFill>
              </a:rPr>
              <a:t> </a:t>
            </a:r>
            <a:r>
              <a:rPr u="none" spc="-175" dirty="0">
                <a:solidFill>
                  <a:srgbClr val="3C3C3C"/>
                </a:solidFill>
              </a:rPr>
              <a:t>nr.</a:t>
            </a:r>
            <a:r>
              <a:rPr u="none" spc="-245" dirty="0">
                <a:solidFill>
                  <a:srgbClr val="3C3C3C"/>
                </a:solidFill>
              </a:rPr>
              <a:t> </a:t>
            </a:r>
            <a:r>
              <a:rPr u="none" spc="-100" dirty="0">
                <a:solidFill>
                  <a:srgbClr val="3C3C3C"/>
                </a:solidFill>
              </a:rPr>
              <a:t>1165/2018).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2881</Words>
  <Application>Microsoft Office PowerPoint</Application>
  <PresentationFormat>Widescreen</PresentationFormat>
  <Paragraphs>360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1" baseType="lpstr">
      <vt:lpstr>Arial</vt:lpstr>
      <vt:lpstr>Arial MT</vt:lpstr>
      <vt:lpstr>Calibri</vt:lpstr>
      <vt:lpstr>Cambria</vt:lpstr>
      <vt:lpstr>Times New Roman</vt:lpstr>
      <vt:lpstr>Trebuchet MS</vt:lpstr>
      <vt:lpstr>Wingdings</vt:lpstr>
      <vt:lpstr>Office Theme</vt:lpstr>
      <vt:lpstr>FINANTE SOCIALE SI INVESTITII DE IMPACT ÎN CADRUL ÎNTREPRINDERILOR SOCIALE</vt:lpstr>
      <vt:lpstr>LEGEA NR. 223 CU PRIVIRE LA ANTREPRENORIAT  SOCIAL SI ÎNTREPRINDERILE SOCIALE</vt:lpstr>
      <vt:lpstr>ACTE LEGISLATIVE MODIFICATE:</vt:lpstr>
      <vt:lpstr> HOTĂRÎREA GUVERNULUI NR. 1165 DIN 28.11.2018</vt:lpstr>
      <vt:lpstr> DEFINITIE, DOMENII DE ACTIVITATE</vt:lpstr>
      <vt:lpstr> FONDATORI SI TIPURI DE ÎNTREPRINDERI SOCIALE</vt:lpstr>
      <vt:lpstr> OBTINEREA STATUTULUI DE ÎNTREPRINDERE SOCIALĂ</vt:lpstr>
      <vt:lpstr> OBȚINEREA STATUTULUI DE ÎNTREPRINDERE SOCIALĂ DE INSERȚIE</vt:lpstr>
      <vt:lpstr> DOSARUL VA CONȚINE URMĂTOARELE DOCUMENTE:</vt:lpstr>
      <vt:lpstr> MĂSURI DE SPRIJIN ŞI ÎNCURAJARE</vt:lpstr>
      <vt:lpstr>PowerPoint Presentation</vt:lpstr>
      <vt:lpstr>Antreprenoriat social &amp; responsabilitate social corporatistă (CSR)  Profit &amp; necomercial</vt:lpstr>
      <vt:lpstr> ETAPELE UNEI AFACERI</vt:lpstr>
      <vt:lpstr> INTREBARI CHEIE</vt:lpstr>
      <vt:lpstr>PowerPoint Presentation</vt:lpstr>
      <vt:lpstr>VIZIUNEA ŞI MISIUNEA</vt:lpstr>
      <vt:lpstr> VIZIUNE SAU MISIUNE?</vt:lpstr>
      <vt:lpstr> UN GHID BUN PENTRU VIZIUNE ŞI MISIUNE</vt:lpstr>
      <vt:lpstr> ELABORAREA UNEI DECLARAŢII BUNE PRIVIND VIZIUNEA</vt:lpstr>
      <vt:lpstr> ELABORAREA UNEI DECLARAŢII BUNE PRIVIND MISIUNEA</vt:lpstr>
      <vt:lpstr> EXEMPLE</vt:lpstr>
      <vt:lpstr>IMPACT SOCIAL – MĂSURAREA SUCCESULUI</vt:lpstr>
      <vt:lpstr> 8 MOTIVE PENTRU A MĂSURA IMPACTUL SOCIAL</vt:lpstr>
      <vt:lpstr>MODELUL CADRULUI DE AFACERI INTRODUCERE</vt:lpstr>
      <vt:lpstr>PowerPoint Presentation</vt:lpstr>
      <vt:lpstr>PowerPoint Presentation</vt:lpstr>
      <vt:lpstr>PowerPoint Presentation</vt:lpstr>
      <vt:lpstr>PowerPoint Presentation</vt:lpstr>
      <vt:lpstr>CLIENŢI</vt:lpstr>
      <vt:lpstr>PROPUNEREA DE VALOARE</vt:lpstr>
      <vt:lpstr>CANALE</vt:lpstr>
      <vt:lpstr>Asistenţă personală – bazată pe interacţiunea umană  pe parcursul procesului de vânzări sau după finalizarea  achiziţiei.</vt:lpstr>
      <vt:lpstr>VENITURI</vt:lpstr>
      <vt:lpstr>Fizice – unităţile de producere, clădirile, automobilele,  utilajele, sistemele, punctele de desfacere şi reţelele de  distribuţie.</vt:lpstr>
      <vt:lpstr>ACTIVITĂŢI CHEIE</vt:lpstr>
      <vt:lpstr>PARTENERI CHEIE</vt:lpstr>
      <vt:lpstr>PowerPoint Presentation</vt:lpstr>
      <vt:lpstr>STRUCTURA DE COSTURI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Naslov prezentacije</dc:title>
  <dc:creator>Marija Mladenovic</dc:creator>
  <cp:lastModifiedBy>User</cp:lastModifiedBy>
  <cp:revision>1</cp:revision>
  <dcterms:created xsi:type="dcterms:W3CDTF">2021-09-24T06:19:29Z</dcterms:created>
  <dcterms:modified xsi:type="dcterms:W3CDTF">2021-09-24T06:22:14Z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2020-10-22T00:00:00Z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2021-09-24T00:00:00Z</vt:filetime>
  </property>
</Properties>
</file>